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8"/>
  </p:notesMasterIdLst>
  <p:handoutMasterIdLst>
    <p:handoutMasterId r:id="rId19"/>
  </p:handoutMasterIdLst>
  <p:sldIdLst>
    <p:sldId id="256" r:id="rId2"/>
    <p:sldId id="257" r:id="rId3"/>
    <p:sldId id="267" r:id="rId4"/>
    <p:sldId id="268" r:id="rId5"/>
    <p:sldId id="263" r:id="rId6"/>
    <p:sldId id="259" r:id="rId7"/>
    <p:sldId id="261" r:id="rId8"/>
    <p:sldId id="262" r:id="rId9"/>
    <p:sldId id="273" r:id="rId10"/>
    <p:sldId id="264" r:id="rId11"/>
    <p:sldId id="265" r:id="rId12"/>
    <p:sldId id="266" r:id="rId13"/>
    <p:sldId id="269" r:id="rId14"/>
    <p:sldId id="270" r:id="rId15"/>
    <p:sldId id="271" r:id="rId16"/>
    <p:sldId id="272" r:id="rId17"/>
  </p:sldIdLst>
  <p:sldSz cx="9144000" cy="6858000" type="screen4x3"/>
  <p:notesSz cx="6834188" cy="99790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99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4" autoAdjust="0"/>
    <p:restoredTop sz="94709" autoAdjust="0"/>
  </p:normalViewPr>
  <p:slideViewPr>
    <p:cSldViewPr>
      <p:cViewPr varScale="1">
        <p:scale>
          <a:sx n="87" d="100"/>
          <a:sy n="87" d="100"/>
        </p:scale>
        <p:origin x="-282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61481" cy="49895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71125" y="0"/>
            <a:ext cx="2961481" cy="49895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B0BC75-E04A-4982-A70A-E47D44E6BDD5}" type="datetimeFigureOut">
              <a:rPr lang="it-IT" smtClean="0"/>
              <a:t>31/03/2014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9478342"/>
            <a:ext cx="2961481" cy="4989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71125" y="9478342"/>
            <a:ext cx="2961481" cy="4989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5E064F-8B3E-4CF6-9C5D-87A5FA99F0B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213669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61481" cy="49895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 dirty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71125" y="0"/>
            <a:ext cx="2961481" cy="49895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B13710-0C4A-4466-B4ED-1D80350EB929}" type="datetimeFigureOut">
              <a:rPr lang="it-IT" smtClean="0"/>
              <a:pPr/>
              <a:t>31/03/2014</a:t>
            </a:fld>
            <a:endParaRPr lang="it-IT" dirty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22338" y="747713"/>
            <a:ext cx="4991100" cy="37433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 dirty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3419" y="4740037"/>
            <a:ext cx="5467350" cy="44905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478342"/>
            <a:ext cx="2961481" cy="4989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71125" y="9478342"/>
            <a:ext cx="2961481" cy="4989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B77A51-0B3A-4A7A-8606-E93CE2DECCA0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9212442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B77A51-0B3A-4A7A-8606-E93CE2DECCA0}" type="slidenum">
              <a:rPr lang="it-IT" smtClean="0"/>
              <a:pPr/>
              <a:t>1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505705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B77A51-0B3A-4A7A-8606-E93CE2DECCA0}" type="slidenum">
              <a:rPr lang="it-IT" smtClean="0"/>
              <a:pPr/>
              <a:t>2</a:t>
            </a:fld>
            <a:endParaRPr lang="it-IT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B77A51-0B3A-4A7A-8606-E93CE2DECCA0}" type="slidenum">
              <a:rPr lang="it-IT" smtClean="0"/>
              <a:pPr/>
              <a:t>3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9263048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B77A51-0B3A-4A7A-8606-E93CE2DECCA0}" type="slidenum">
              <a:rPr lang="it-IT" smtClean="0"/>
              <a:pPr/>
              <a:t>4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7454856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B77A51-0B3A-4A7A-8606-E93CE2DECCA0}" type="slidenum">
              <a:rPr lang="it-IT" smtClean="0"/>
              <a:pPr/>
              <a:t>5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9151291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B77A51-0B3A-4A7A-8606-E93CE2DECCA0}" type="slidenum">
              <a:rPr lang="it-IT" smtClean="0"/>
              <a:pPr/>
              <a:t>6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26540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B77A51-0B3A-4A7A-8606-E93CE2DECCA0}" type="slidenum">
              <a:rPr lang="it-IT" smtClean="0"/>
              <a:pPr/>
              <a:t>7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2509365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B77A51-0B3A-4A7A-8606-E93CE2DECCA0}" type="slidenum">
              <a:rPr lang="it-IT" smtClean="0"/>
              <a:pPr/>
              <a:t>8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3045126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B77A51-0B3A-4A7A-8606-E93CE2DECCA0}" type="slidenum">
              <a:rPr lang="it-IT" smtClean="0"/>
              <a:pPr/>
              <a:t>9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9179483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B77A51-0B3A-4A7A-8606-E93CE2DECCA0}" type="slidenum">
              <a:rPr lang="it-IT" smtClean="0"/>
              <a:pPr/>
              <a:t>10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084741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B77A51-0B3A-4A7A-8606-E93CE2DECCA0}" type="slidenum">
              <a:rPr lang="it-IT" smtClean="0"/>
              <a:pPr/>
              <a:t>11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4382632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B77A51-0B3A-4A7A-8606-E93CE2DECCA0}" type="slidenum">
              <a:rPr lang="it-IT" smtClean="0"/>
              <a:pPr/>
              <a:t>12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034798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B77A51-0B3A-4A7A-8606-E93CE2DECCA0}" type="slidenum">
              <a:rPr lang="it-IT" smtClean="0"/>
              <a:pPr/>
              <a:t>13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50528581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B77A51-0B3A-4A7A-8606-E93CE2DECCA0}" type="slidenum">
              <a:rPr lang="it-IT" smtClean="0"/>
              <a:pPr/>
              <a:t>14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3714748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B77A51-0B3A-4A7A-8606-E93CE2DECCA0}" type="slidenum">
              <a:rPr lang="it-IT" smtClean="0"/>
              <a:pPr/>
              <a:t>15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397645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B77A51-0B3A-4A7A-8606-E93CE2DECCA0}" type="slidenum">
              <a:rPr lang="it-IT" smtClean="0"/>
              <a:pPr/>
              <a:t>16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6768003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EE887-134D-497A-A0E5-DA368E9B5F35}" type="datetime1">
              <a:rPr lang="en-US" smtClean="0"/>
              <a:t>3/31/2014</a:t>
            </a:fld>
            <a:endParaRPr lang="en-US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Pier Francesco Capretta</a:t>
            </a:r>
            <a:endParaRPr kumimoji="0" lang="en-US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‹N›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4A9FF-6392-4C36-82EC-8AA42EC3D39F}" type="datetime1">
              <a:rPr lang="en-US" smtClean="0"/>
              <a:t>3/31/2014</a:t>
            </a:fld>
            <a:endParaRPr lang="en-US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Pier Francesco Capretta</a:t>
            </a:r>
            <a:endParaRPr kumimoji="0" lang="en-US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‹N›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223CE-3694-4199-B060-3B34BBC63B0F}" type="datetime1">
              <a:rPr lang="en-US" smtClean="0"/>
              <a:t>3/31/2014</a:t>
            </a:fld>
            <a:endParaRPr lang="en-US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Pier Francesco Capretta</a:t>
            </a:r>
            <a:endParaRPr kumimoji="0" lang="en-US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‹N›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B97B9-CB0C-45CD-BD7D-C35CD1DB4E5B}" type="datetime1">
              <a:rPr lang="en-US" smtClean="0"/>
              <a:t>3/31/2014</a:t>
            </a:fld>
            <a:endParaRPr lang="en-US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Pier Francesco Capretta</a:t>
            </a:r>
            <a:endParaRPr kumimoji="0" lang="en-US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‹N›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1AFD1-D378-43BA-886B-D8C49921A515}" type="datetime1">
              <a:rPr lang="en-US" smtClean="0"/>
              <a:t>3/31/2014</a:t>
            </a:fld>
            <a:endParaRPr lang="en-US" dirty="0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Pier Francesco Capretta</a:t>
            </a:r>
            <a:endParaRPr kumimoji="0" lang="en-US" dirty="0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‹N›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9440A-25BD-4DD1-BDD9-6C8E540843CC}" type="datetime1">
              <a:rPr lang="en-US" smtClean="0"/>
              <a:t>3/31/2014</a:t>
            </a:fld>
            <a:endParaRPr lang="en-US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Pier Francesco Capretta</a:t>
            </a:r>
            <a:endParaRPr kumimoji="0" lang="en-US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‹N›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7438E-E825-4ADC-A519-8573973E6160}" type="datetime1">
              <a:rPr lang="en-US" smtClean="0"/>
              <a:t>3/31/2014</a:t>
            </a:fld>
            <a:endParaRPr lang="en-US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Pier Francesco Capretta</a:t>
            </a:r>
            <a:endParaRPr kumimoji="0" lang="en-US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‹N›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EACA5-439C-49A2-816D-0B0B71021E8B}" type="datetime1">
              <a:rPr lang="en-US" smtClean="0"/>
              <a:t>3/31/2014</a:t>
            </a:fld>
            <a:endParaRPr lang="en-US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Pier Francesco Capretta</a:t>
            </a:r>
            <a:endParaRPr kumimoji="0" lang="en-US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‹N›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143F8-3677-4171-9CD7-20B6610387CC}" type="datetime1">
              <a:rPr lang="en-US" smtClean="0"/>
              <a:t>3/31/2014</a:t>
            </a:fld>
            <a:endParaRPr lang="en-US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Pier Francesco Capretta</a:t>
            </a:r>
            <a:endParaRPr kumimoji="0" lang="en-US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‹N›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CD749-103E-471D-ABA5-8EBA6D42D2AC}" type="datetime1">
              <a:rPr lang="en-US" smtClean="0"/>
              <a:t>3/31/2014</a:t>
            </a:fld>
            <a:endParaRPr lang="en-US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Pier Francesco Capretta</a:t>
            </a:r>
            <a:endParaRPr kumimoji="0" lang="en-US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‹N›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52A5-AB31-4B7F-BC13-3D0FA2E0B236}" type="datetime1">
              <a:rPr lang="en-US" smtClean="0"/>
              <a:t>3/31/2014</a:t>
            </a:fld>
            <a:endParaRPr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r>
              <a:rPr kumimoji="0" lang="en-US" smtClean="0">
                <a:solidFill>
                  <a:schemeClr val="tx2">
                    <a:shade val="90000"/>
                  </a:schemeClr>
                </a:solidFill>
              </a:rPr>
              <a:t>Pier Francesco Capretta</a:t>
            </a:r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‹N›</a:t>
            </a:fld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8CCC75-0106-4BDD-9FCB-391BD4160B82}" type="datetime1">
              <a:rPr lang="en-US" smtClean="0"/>
              <a:t>3/31/2014</a:t>
            </a:fld>
            <a:endParaRPr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 eaLnBrk="1" latinLnBrk="0" hangingPunct="1"/>
            <a:r>
              <a:rPr kumimoji="0" lang="en-US" smtClean="0">
                <a:solidFill>
                  <a:schemeClr val="tx2">
                    <a:shade val="90000"/>
                  </a:schemeClr>
                </a:solidFill>
              </a:rPr>
              <a:t>Pier Francesco Capretta</a:t>
            </a:r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2AED99-7FB4-404E-8A97-64753DCE42EC}" type="slidenum">
              <a:rPr kumimoji="0" lang="en-US" smtClean="0"/>
              <a:pPr/>
              <a:t>‹N›</a:t>
            </a:fld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899592" y="1772816"/>
            <a:ext cx="7417415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it-IT" sz="115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lgerian" pitchFamily="82" charset="0"/>
              </a:rPr>
              <a:t>GLI ASSIRI</a:t>
            </a:r>
            <a:endParaRPr lang="it-IT" sz="11500" b="1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lgerian" pitchFamily="82" charset="0"/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683568" y="3501008"/>
            <a:ext cx="79231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it-IT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Un popolo di forti guerrieri</a:t>
            </a:r>
            <a:endParaRPr lang="it-IT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2" name="Segnaposto piè di pa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Pier Francesco Capretta</a:t>
            </a:r>
            <a:endParaRPr kumimoji="0"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2483768" y="332656"/>
            <a:ext cx="3672408" cy="576065"/>
          </a:xfrm>
        </p:spPr>
        <p:txBody>
          <a:bodyPr>
            <a:noAutofit/>
          </a:bodyPr>
          <a:lstStyle/>
          <a:p>
            <a:r>
              <a:rPr lang="it-IT" sz="5400" b="1" dirty="0" smtClean="0">
                <a:solidFill>
                  <a:srgbClr val="FF0000"/>
                </a:solidFill>
              </a:rPr>
              <a:t>L’invasione</a:t>
            </a:r>
            <a:endParaRPr lang="it-IT" sz="5400" b="1" dirty="0">
              <a:solidFill>
                <a:srgbClr val="FF0000"/>
              </a:solidFill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5436096" y="1484784"/>
            <a:ext cx="3456384" cy="4536504"/>
          </a:xfrm>
        </p:spPr>
        <p:txBody>
          <a:bodyPr>
            <a:noAutofit/>
          </a:bodyPr>
          <a:lstStyle/>
          <a:p>
            <a:r>
              <a:rPr lang="it-IT" sz="2000" b="1" dirty="0" smtClean="0">
                <a:solidFill>
                  <a:srgbClr val="C00000"/>
                </a:solidFill>
              </a:rPr>
              <a:t>Alla fine del II millennio, dall’Asia Minore, scesero  in Mesopotamia nuovi popoli nomadi tra cui quello degli Assiri che si stabilì lungo le rive del fiume Tigri conquistando Babilonia e le altre città della Mesopotamia formando un vasto impero. La zona era priva di difese naturali, per questo la guerra diventò il loro modo di vivere: combattevano per difendersi, ma anche per conquistare.</a:t>
            </a:r>
            <a:endParaRPr lang="it-IT" sz="2000" b="1" dirty="0">
              <a:solidFill>
                <a:srgbClr val="C00000"/>
              </a:solidFill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Pier Francesco Capretta</a:t>
            </a:r>
            <a:endParaRPr kumimoji="0"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it-IT" b="1" dirty="0" smtClean="0">
                <a:solidFill>
                  <a:srgbClr val="FF0000"/>
                </a:solidFill>
              </a:rPr>
              <a:t>La società</a:t>
            </a:r>
            <a:endParaRPr lang="it-IT" b="1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372200" y="1385392"/>
            <a:ext cx="2232248" cy="547260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it-IT" sz="2000" dirty="0" smtClean="0"/>
              <a:t>       Lo stato assiro era basato su un’</a:t>
            </a:r>
            <a:r>
              <a:rPr lang="it-IT" sz="2000" b="1" dirty="0" smtClean="0"/>
              <a:t>aristocrazia guerriera </a:t>
            </a:r>
            <a:r>
              <a:rPr lang="it-IT" sz="2000" dirty="0" smtClean="0"/>
              <a:t>che possedeva la maggior parte delle terre. Il resto della popolazione era suddivisa fra </a:t>
            </a:r>
            <a:r>
              <a:rPr lang="it-IT" sz="2000" b="1" dirty="0" smtClean="0"/>
              <a:t>contadini</a:t>
            </a:r>
            <a:r>
              <a:rPr lang="it-IT" sz="2000" dirty="0" smtClean="0"/>
              <a:t> e </a:t>
            </a:r>
            <a:r>
              <a:rPr lang="it-IT" sz="2000" b="1" dirty="0" smtClean="0"/>
              <a:t>artigiani</a:t>
            </a:r>
            <a:r>
              <a:rPr lang="it-IT" sz="2000" dirty="0" smtClean="0"/>
              <a:t> che conducevano una vita misera, privi di ogni diritto. </a:t>
            </a:r>
          </a:p>
          <a:p>
            <a:pPr algn="ctr">
              <a:buNone/>
            </a:pPr>
            <a:endParaRPr lang="it-IT" sz="2000" dirty="0" smtClean="0"/>
          </a:p>
          <a:p>
            <a:pPr algn="ctr">
              <a:buNone/>
            </a:pPr>
            <a:endParaRPr lang="it-IT" sz="2000" dirty="0" smtClean="0"/>
          </a:p>
        </p:txBody>
      </p:sp>
      <p:pic>
        <p:nvPicPr>
          <p:cNvPr id="9218" name="Picture 2" descr="http://fifthavenue.altervista.org/wp-content/uploads/2011/05/assir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1124744"/>
            <a:ext cx="5832648" cy="5242094"/>
          </a:xfrm>
          <a:prstGeom prst="rect">
            <a:avLst/>
          </a:prstGeom>
          <a:noFill/>
        </p:spPr>
      </p:pic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Pier Francesco Capretta</a:t>
            </a:r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solidFill>
                  <a:srgbClr val="FF0000"/>
                </a:solidFill>
              </a:rPr>
              <a:t>La forma del governo</a:t>
            </a:r>
            <a:endParaRPr lang="it-IT" b="1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51520" y="4941168"/>
            <a:ext cx="8532440" cy="172819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it-IT" sz="2000" dirty="0" smtClean="0"/>
              <a:t/>
            </a:r>
            <a:br>
              <a:rPr lang="it-IT" sz="2000" dirty="0" smtClean="0"/>
            </a:br>
            <a:r>
              <a:rPr lang="it-IT" sz="2000" dirty="0" smtClean="0"/>
              <a:t>Tutta </a:t>
            </a:r>
            <a:r>
              <a:rPr lang="it-IT" sz="2000" b="1" dirty="0" smtClean="0"/>
              <a:t>la società </a:t>
            </a:r>
            <a:r>
              <a:rPr lang="it-IT" sz="2000" dirty="0" smtClean="0"/>
              <a:t>assira </a:t>
            </a:r>
            <a:r>
              <a:rPr lang="it-IT" sz="2000" b="1" dirty="0" smtClean="0"/>
              <a:t>ruotava attorno alla figura del re</a:t>
            </a:r>
            <a:r>
              <a:rPr lang="it-IT" sz="2000" dirty="0" smtClean="0"/>
              <a:t>, capo assoluto che era padrone e governava su tutte le terre attraverso i suoi funzionari. Il re era anche figura religiosa, il “</a:t>
            </a:r>
            <a:r>
              <a:rPr lang="it-IT" sz="2000" b="1" dirty="0" smtClean="0"/>
              <a:t>servo di Assur </a:t>
            </a:r>
            <a:r>
              <a:rPr lang="it-IT" sz="2000" dirty="0" smtClean="0"/>
              <a:t>“, la cui volontà era la volontà del dio. </a:t>
            </a:r>
            <a:endParaRPr lang="it-IT" sz="2000" dirty="0"/>
          </a:p>
        </p:txBody>
      </p:sp>
      <p:pic>
        <p:nvPicPr>
          <p:cNvPr id="5" name="Immagine 4" descr="re-assiro-t27791.jpg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1043608" y="1340768"/>
            <a:ext cx="2736304" cy="386483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8196" name="Picture 4" descr="http://img36.imageshack.us/img36/2646/assurbanipal2028british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7984" y="1628800"/>
            <a:ext cx="3136397" cy="3312368"/>
          </a:xfrm>
          <a:prstGeom prst="rect">
            <a:avLst/>
          </a:prstGeom>
          <a:noFill/>
        </p:spPr>
      </p:pic>
      <p:sp>
        <p:nvSpPr>
          <p:cNvPr id="7" name="CasellaDiTesto 6"/>
          <p:cNvSpPr txBox="1"/>
          <p:nvPr/>
        </p:nvSpPr>
        <p:spPr>
          <a:xfrm>
            <a:off x="7596336" y="1556792"/>
            <a:ext cx="108012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200" dirty="0" smtClean="0"/>
              <a:t>Assurbanipal, Re dell'Assiria dal 668 al 629 a.C. Ultimo grande sovrano assiro; con Assurbanipal il regno assiro raggiunge il massimo sviluppo culturale con i monumenti di Ninive e la costituzione della biblioteca reale.</a:t>
            </a:r>
            <a:endParaRPr lang="it-IT" sz="1200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Pier Francesco Capretta</a:t>
            </a:r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b="1" dirty="0" smtClean="0">
                <a:solidFill>
                  <a:srgbClr val="FF0000"/>
                </a:solidFill>
              </a:rPr>
              <a:t>La lavorazione del ferro</a:t>
            </a:r>
            <a:endParaRPr lang="it-IT" b="1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95536" y="5013176"/>
            <a:ext cx="8229600" cy="1584176"/>
          </a:xfrm>
        </p:spPr>
        <p:txBody>
          <a:bodyPr>
            <a:normAutofit fontScale="62500" lnSpcReduction="20000"/>
          </a:bodyPr>
          <a:lstStyle/>
          <a:p>
            <a:pPr algn="ctr">
              <a:buNone/>
            </a:pPr>
            <a:r>
              <a:rPr lang="it-IT" dirty="0" smtClean="0"/>
              <a:t>Gli Assiri furono i </a:t>
            </a:r>
            <a:r>
              <a:rPr lang="it-IT" b="1" dirty="0" smtClean="0"/>
              <a:t>primi a utilizzare il ferro </a:t>
            </a:r>
            <a:r>
              <a:rPr lang="it-IT" dirty="0" smtClean="0"/>
              <a:t>con il quale stringevano i</a:t>
            </a:r>
          </a:p>
          <a:p>
            <a:pPr algn="ctr">
              <a:buNone/>
            </a:pPr>
            <a:r>
              <a:rPr lang="it-IT" dirty="0" smtClean="0"/>
              <a:t>cerchi delle ruote dei carri da guerra, che erano perciò più robusti e </a:t>
            </a:r>
          </a:p>
          <a:p>
            <a:pPr algn="ctr">
              <a:buNone/>
            </a:pPr>
            <a:r>
              <a:rPr lang="it-IT" dirty="0" smtClean="0"/>
              <a:t>leggeri allo stesso tempo. Rispetto al rame e al bronzo, il ferro era, infatti, un </a:t>
            </a:r>
          </a:p>
          <a:p>
            <a:pPr algn="ctr">
              <a:buNone/>
            </a:pPr>
            <a:r>
              <a:rPr lang="it-IT" dirty="0" smtClean="0"/>
              <a:t>metallo con il quale si potevano costruire armi e attrezzi molto più resistenti.</a:t>
            </a:r>
            <a:endParaRPr lang="it-IT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 cstate="print"/>
          <a:srcRect l="4609" t="49324" r="47645" b="32897"/>
          <a:stretch>
            <a:fillRect/>
          </a:stretch>
        </p:blipFill>
        <p:spPr bwMode="auto">
          <a:xfrm>
            <a:off x="323528" y="2132856"/>
            <a:ext cx="8508558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Pier Francesco Capretta</a:t>
            </a:r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09" name="Picture 1"/>
          <p:cNvPicPr>
            <a:picLocks noChangeAspect="1" noChangeArrowheads="1"/>
          </p:cNvPicPr>
          <p:nvPr/>
        </p:nvPicPr>
        <p:blipFill>
          <a:blip r:embed="rId3" cstate="print"/>
          <a:srcRect l="22903" t="20359" r="26710" b="20602"/>
          <a:stretch>
            <a:fillRect/>
          </a:stretch>
        </p:blipFill>
        <p:spPr bwMode="auto">
          <a:xfrm>
            <a:off x="323528" y="836712"/>
            <a:ext cx="4598580" cy="4401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 cstate="print"/>
          <a:srcRect l="34242" t="28535" r="22955" b="37223"/>
          <a:stretch>
            <a:fillRect/>
          </a:stretch>
        </p:blipFill>
        <p:spPr bwMode="auto">
          <a:xfrm>
            <a:off x="4932040" y="476672"/>
            <a:ext cx="3816424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/>
          <a:srcRect l="20158" t="28371" r="65283" b="37285"/>
          <a:stretch>
            <a:fillRect/>
          </a:stretch>
        </p:blipFill>
        <p:spPr bwMode="auto">
          <a:xfrm>
            <a:off x="6012160" y="2780928"/>
            <a:ext cx="1440160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Connettore 2 7"/>
          <p:cNvCxnSpPr/>
          <p:nvPr/>
        </p:nvCxnSpPr>
        <p:spPr>
          <a:xfrm flipH="1">
            <a:off x="4427984" y="1844824"/>
            <a:ext cx="50405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ttore 2 11"/>
          <p:cNvCxnSpPr/>
          <p:nvPr/>
        </p:nvCxnSpPr>
        <p:spPr>
          <a:xfrm flipH="1">
            <a:off x="4499992" y="3717032"/>
            <a:ext cx="1584176" cy="7200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itolo 20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1331640"/>
          </a:xfrm>
        </p:spPr>
        <p:txBody>
          <a:bodyPr/>
          <a:lstStyle/>
          <a:p>
            <a:pPr algn="l"/>
            <a:r>
              <a:rPr lang="it-IT" dirty="0" smtClean="0">
                <a:solidFill>
                  <a:srgbClr val="FF0000"/>
                </a:solidFill>
              </a:rPr>
              <a:t>      </a:t>
            </a:r>
            <a:r>
              <a:rPr lang="it-IT" b="1" dirty="0" smtClean="0">
                <a:solidFill>
                  <a:srgbClr val="FF0000"/>
                </a:solidFill>
              </a:rPr>
              <a:t>La guerra</a:t>
            </a:r>
            <a:endParaRPr lang="it-IT" b="1" dirty="0">
              <a:solidFill>
                <a:srgbClr val="FF0000"/>
              </a:solidFill>
            </a:endParaRPr>
          </a:p>
        </p:txBody>
      </p:sp>
      <p:sp>
        <p:nvSpPr>
          <p:cNvPr id="23" name="Segnaposto contenuto 2"/>
          <p:cNvSpPr>
            <a:spLocks noGrp="1"/>
          </p:cNvSpPr>
          <p:nvPr>
            <p:ph idx="1"/>
          </p:nvPr>
        </p:nvSpPr>
        <p:spPr>
          <a:xfrm>
            <a:off x="539552" y="5229200"/>
            <a:ext cx="8424936" cy="1440160"/>
          </a:xfrm>
        </p:spPr>
        <p:txBody>
          <a:bodyPr>
            <a:normAutofit fontScale="92500"/>
          </a:bodyPr>
          <a:lstStyle/>
          <a:p>
            <a:pPr algn="ctr"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Gli Assiri erano </a:t>
            </a:r>
            <a:r>
              <a:rPr lang="it-IT" sz="2400" b="1" dirty="0" smtClean="0">
                <a:solidFill>
                  <a:schemeClr val="tx1"/>
                </a:solidFill>
              </a:rPr>
              <a:t>un popolo di forti guerrieri</a:t>
            </a:r>
            <a:r>
              <a:rPr lang="it-IT" sz="2400" dirty="0" smtClean="0">
                <a:solidFill>
                  <a:schemeClr val="tx1"/>
                </a:solidFill>
              </a:rPr>
              <a:t>: tutti gli uomini in grado di combattere dovevano far parte dell’esercito. Quando conquistavano una città uccidevano gran parte degli abitanti e </a:t>
            </a:r>
            <a:r>
              <a:rPr lang="it-IT" sz="2400" dirty="0" smtClean="0"/>
              <a:t>riducevano in schiavitù gli altri,rubavano ricchezze e distruggevano case.</a:t>
            </a:r>
          </a:p>
        </p:txBody>
      </p:sp>
      <p:cxnSp>
        <p:nvCxnSpPr>
          <p:cNvPr id="11" name="Connettore 2 10"/>
          <p:cNvCxnSpPr/>
          <p:nvPr/>
        </p:nvCxnSpPr>
        <p:spPr>
          <a:xfrm flipH="1">
            <a:off x="2195736" y="3140968"/>
            <a:ext cx="64807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egnaposto piè di pa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Pier Francesco Capretta</a:t>
            </a:r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/>
          <p:cNvSpPr/>
          <p:nvPr/>
        </p:nvSpPr>
        <p:spPr>
          <a:xfrm>
            <a:off x="395536" y="5445224"/>
            <a:ext cx="81369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2400" dirty="0" smtClean="0"/>
              <a:t>L’esercito era formato da arcieri a cavallo e da fanti dotati di spade, lance ed asce da guerra.  Possedevano </a:t>
            </a:r>
            <a:r>
              <a:rPr lang="it-IT" sz="2400" b="1" dirty="0" smtClean="0"/>
              <a:t>armi di ferro</a:t>
            </a:r>
            <a:r>
              <a:rPr lang="it-IT" sz="2400" dirty="0" smtClean="0"/>
              <a:t>, migliori di quelle di bronzo degli avversari.</a:t>
            </a:r>
            <a:endParaRPr lang="it-IT" sz="2400" dirty="0"/>
          </a:p>
        </p:txBody>
      </p:sp>
      <p:pic>
        <p:nvPicPr>
          <p:cNvPr id="44036" name="Picture 4"/>
          <p:cNvPicPr>
            <a:picLocks noChangeAspect="1" noChangeArrowheads="1"/>
          </p:cNvPicPr>
          <p:nvPr/>
        </p:nvPicPr>
        <p:blipFill>
          <a:blip r:embed="rId3" cstate="print"/>
          <a:srcRect l="19395" t="17779" r="45450" b="20801"/>
          <a:stretch>
            <a:fillRect/>
          </a:stretch>
        </p:blipFill>
        <p:spPr bwMode="auto">
          <a:xfrm>
            <a:off x="1187624" y="1268760"/>
            <a:ext cx="3240360" cy="4245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7" name="Picture 5"/>
          <p:cNvPicPr>
            <a:picLocks noChangeAspect="1" noChangeArrowheads="1"/>
          </p:cNvPicPr>
          <p:nvPr/>
        </p:nvPicPr>
        <p:blipFill>
          <a:blip r:embed="rId3" cstate="print"/>
          <a:srcRect l="54499" t="17210" r="21120" b="29247"/>
          <a:stretch>
            <a:fillRect/>
          </a:stretch>
        </p:blipFill>
        <p:spPr bwMode="auto">
          <a:xfrm>
            <a:off x="5220072" y="1556792"/>
            <a:ext cx="2232248" cy="3676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itolo 10"/>
          <p:cNvSpPr>
            <a:spLocks noGrp="1"/>
          </p:cNvSpPr>
          <p:nvPr>
            <p:ph type="title"/>
          </p:nvPr>
        </p:nvSpPr>
        <p:spPr>
          <a:xfrm>
            <a:off x="2699792" y="260648"/>
            <a:ext cx="3178696" cy="1143000"/>
          </a:xfrm>
        </p:spPr>
        <p:txBody>
          <a:bodyPr>
            <a:normAutofit/>
          </a:bodyPr>
          <a:lstStyle/>
          <a:p>
            <a:pPr algn="l"/>
            <a:r>
              <a:rPr lang="it-IT" dirty="0" smtClean="0"/>
              <a:t>	</a:t>
            </a:r>
            <a:r>
              <a:rPr lang="it-IT" b="1" dirty="0" smtClean="0">
                <a:solidFill>
                  <a:srgbClr val="FF0000"/>
                </a:solidFill>
              </a:rPr>
              <a:t>Le armi</a:t>
            </a:r>
            <a:endParaRPr lang="it-IT" b="1" dirty="0">
              <a:solidFill>
                <a:srgbClr val="FF0000"/>
              </a:solidFill>
            </a:endParaRPr>
          </a:p>
        </p:txBody>
      </p:sp>
      <p:sp>
        <p:nvSpPr>
          <p:cNvPr id="2" name="Segnaposto piè di pa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Pier Francesco Capretta</a:t>
            </a:r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solidFill>
                  <a:srgbClr val="FF0000"/>
                </a:solidFill>
              </a:rPr>
              <a:t>Innovazioni di guerra</a:t>
            </a:r>
            <a:endParaRPr lang="it-IT" b="1" dirty="0">
              <a:solidFill>
                <a:srgbClr val="FF0000"/>
              </a:solidFill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467544" y="5373216"/>
            <a:ext cx="83529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400" dirty="0" smtClean="0"/>
              <a:t>Si spostavano veloci nello scontro  su </a:t>
            </a:r>
            <a:r>
              <a:rPr lang="it-IT" sz="2400" b="1" dirty="0" smtClean="0"/>
              <a:t>carri leggeri o a cavallo</a:t>
            </a:r>
            <a:r>
              <a:rPr lang="it-IT" sz="2400" dirty="0" smtClean="0"/>
              <a:t>. I </a:t>
            </a:r>
            <a:r>
              <a:rPr lang="it-IT" sz="2400" b="1" dirty="0" smtClean="0"/>
              <a:t>cavalli</a:t>
            </a:r>
            <a:r>
              <a:rPr lang="it-IT" sz="2400" dirty="0" smtClean="0"/>
              <a:t> furono usati in battaglia per la prima volta da questa popolazione. </a:t>
            </a:r>
            <a:endParaRPr lang="it-IT" sz="2400" dirty="0"/>
          </a:p>
        </p:txBody>
      </p:sp>
      <p:pic>
        <p:nvPicPr>
          <p:cNvPr id="45060" name="Picture 4" descr="carro assiro con arciere, incisione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D9C3A5">
                <a:tint val="50000"/>
                <a:satMod val="180000"/>
              </a:srgbClr>
            </a:duotone>
          </a:blip>
          <a:srcRect l="2667" t="3634" r="2667" b="12777"/>
          <a:stretch>
            <a:fillRect/>
          </a:stretch>
        </p:blipFill>
        <p:spPr bwMode="auto">
          <a:xfrm>
            <a:off x="1619672" y="1340768"/>
            <a:ext cx="6001711" cy="3888432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</p:pic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Pier Francesco Capretta</a:t>
            </a:r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olo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solidFill>
                  <a:srgbClr val="FF0000"/>
                </a:solidFill>
              </a:rPr>
              <a:t>Innovazioni di guerra</a:t>
            </a:r>
            <a:endParaRPr lang="it-IT" b="1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228184" y="1556792"/>
            <a:ext cx="2674640" cy="3993307"/>
          </a:xfrm>
        </p:spPr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it-IT" dirty="0" smtClean="0"/>
              <a:t>      Gli assiri inventarono congegni bellici simili a robusti “cavalli di legno” con tanto di uomini all’interno, necessari per creare una breccia nel muro. Questo tipo di macchinario venne usato in Assiria dal XII secolo in poi.</a:t>
            </a:r>
          </a:p>
        </p:txBody>
      </p:sp>
      <p:pic>
        <p:nvPicPr>
          <p:cNvPr id="30722" name="Picture 2" descr="https://lh4.googleusercontent.com/-H7JBiA0vIW8/TW4twHPBYFI/AAAAAAAAAEQ/s7cjzEaQm7k/s1600/Macchina+assedio+assir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628800"/>
            <a:ext cx="6408712" cy="3826098"/>
          </a:xfrm>
          <a:prstGeom prst="rect">
            <a:avLst/>
          </a:prstGeom>
          <a:noFill/>
        </p:spPr>
      </p:pic>
      <p:sp>
        <p:nvSpPr>
          <p:cNvPr id="6" name="Rettangolo 5"/>
          <p:cNvSpPr/>
          <p:nvPr/>
        </p:nvSpPr>
        <p:spPr>
          <a:xfrm>
            <a:off x="1043608" y="5373216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it-IT" sz="1200" dirty="0" smtClean="0"/>
              <a:t>Bassorilievo assiro: rappresenta l'assedio di una città con l’impiego di un “cavallo di legno” per abbatterne le mura.</a:t>
            </a:r>
            <a:endParaRPr lang="it-IT" sz="1200" dirty="0"/>
          </a:p>
        </p:txBody>
      </p:sp>
      <p:sp>
        <p:nvSpPr>
          <p:cNvPr id="2" name="Segnaposto piè di pa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Pier Francesco Capretta</a:t>
            </a:r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b="1" dirty="0" smtClean="0">
                <a:solidFill>
                  <a:srgbClr val="FF0000"/>
                </a:solidFill>
              </a:rPr>
              <a:t>Le innovazioni </a:t>
            </a:r>
            <a:endParaRPr lang="it-IT" b="1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012160" y="1628800"/>
            <a:ext cx="2756992" cy="504056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it-IT" dirty="0"/>
              <a:t> </a:t>
            </a:r>
            <a:r>
              <a:rPr lang="it-IT" dirty="0" smtClean="0"/>
              <a:t>   </a:t>
            </a:r>
            <a:r>
              <a:rPr lang="it-IT" sz="1800" dirty="0" smtClean="0"/>
              <a:t>Gli </a:t>
            </a:r>
            <a:r>
              <a:rPr lang="it-IT" sz="1800" dirty="0"/>
              <a:t>assiri </a:t>
            </a:r>
            <a:r>
              <a:rPr lang="it-IT" sz="1800" dirty="0" smtClean="0"/>
              <a:t>studiavano </a:t>
            </a:r>
            <a:r>
              <a:rPr lang="it-IT" sz="1800" b="1" dirty="0" smtClean="0"/>
              <a:t>l’astronomia</a:t>
            </a:r>
            <a:r>
              <a:rPr lang="it-IT" sz="1800" dirty="0" smtClean="0"/>
              <a:t>: </a:t>
            </a:r>
            <a:r>
              <a:rPr lang="it-IT" sz="1800" dirty="0"/>
              <a:t>in </a:t>
            </a:r>
            <a:r>
              <a:rPr lang="it-IT" sz="1800" dirty="0" smtClean="0"/>
              <a:t>questo campo </a:t>
            </a:r>
            <a:r>
              <a:rPr lang="it-IT" sz="1800" dirty="0"/>
              <a:t>ripresero gli studi cominciati dai </a:t>
            </a:r>
            <a:r>
              <a:rPr lang="it-IT" sz="1800" b="1" dirty="0"/>
              <a:t>Caldei</a:t>
            </a:r>
            <a:r>
              <a:rPr lang="it-IT" sz="1800" b="1" dirty="0" smtClean="0"/>
              <a:t>.</a:t>
            </a:r>
            <a:r>
              <a:rPr lang="it-IT" sz="1800" dirty="0" smtClean="0"/>
              <a:t> </a:t>
            </a:r>
            <a:r>
              <a:rPr lang="it-IT" sz="1800" dirty="0"/>
              <a:t>Le stelle le raggrupparono in</a:t>
            </a:r>
            <a:r>
              <a:rPr lang="it-IT" sz="1800" b="1" dirty="0"/>
              <a:t> costellazioni</a:t>
            </a:r>
            <a:r>
              <a:rPr lang="it-IT" sz="1800" dirty="0"/>
              <a:t>. </a:t>
            </a:r>
            <a:endParaRPr lang="it-IT" sz="1800" dirty="0" smtClean="0"/>
          </a:p>
          <a:p>
            <a:pPr algn="ctr">
              <a:buNone/>
            </a:pPr>
            <a:r>
              <a:rPr lang="it-IT" sz="1800" smtClean="0"/>
              <a:t>        Inoltre </a:t>
            </a:r>
            <a:r>
              <a:rPr lang="it-IT" sz="1800" dirty="0"/>
              <a:t>impararono a distinguere le stelle dai </a:t>
            </a:r>
            <a:r>
              <a:rPr lang="it-IT" sz="1800" dirty="0" smtClean="0"/>
              <a:t>pianeti, ai </a:t>
            </a:r>
            <a:r>
              <a:rPr lang="it-IT" sz="1800" dirty="0"/>
              <a:t>quali diedero un </a:t>
            </a:r>
            <a:r>
              <a:rPr lang="it-IT" sz="1800" dirty="0" smtClean="0"/>
              <a:t>nome: Ea(Saturno), Bel(Giove), Nergal (</a:t>
            </a:r>
            <a:r>
              <a:rPr lang="it-IT" sz="1800" dirty="0"/>
              <a:t>Marte</a:t>
            </a:r>
            <a:r>
              <a:rPr lang="it-IT" sz="1800" dirty="0" smtClean="0"/>
              <a:t>), Istar </a:t>
            </a:r>
            <a:r>
              <a:rPr lang="it-IT" sz="1800" dirty="0"/>
              <a:t>(Venere) e Naba (Mercurio</a:t>
            </a:r>
            <a:r>
              <a:rPr lang="it-IT" sz="1800" dirty="0" smtClean="0"/>
              <a:t>).</a:t>
            </a:r>
          </a:p>
          <a:p>
            <a:pPr algn="ctr">
              <a:buNone/>
            </a:pPr>
            <a:endParaRPr lang="it-IT" dirty="0"/>
          </a:p>
        </p:txBody>
      </p:sp>
      <p:pic>
        <p:nvPicPr>
          <p:cNvPr id="12291" name="Picture 3" descr="http://www.meteoweb.eu/wp-content/uploads/2011/07/DSC0016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340768"/>
            <a:ext cx="5587753" cy="5147718"/>
          </a:xfrm>
          <a:prstGeom prst="rect">
            <a:avLst/>
          </a:prstGeom>
          <a:noFill/>
        </p:spPr>
      </p:pic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Pier Francesco Capretta</a:t>
            </a:r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solidFill>
                  <a:srgbClr val="FF0000"/>
                </a:solidFill>
              </a:rPr>
              <a:t>La medicina</a:t>
            </a:r>
            <a:endParaRPr lang="it-IT" b="1" dirty="0">
              <a:solidFill>
                <a:srgbClr val="FF0000"/>
              </a:solidFill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4644008" y="4437112"/>
            <a:ext cx="406794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>Non sono arrivati fino a noi testi di medicina mesopotamici. Tuttavia, informazioni sulle pratiche mediche dell’epoca sono frequenti nelle tavolette di argilla rinvenute nelle biblioteche dei sovrani assiri e babilonesi.</a:t>
            </a:r>
            <a:endParaRPr lang="it-IT" dirty="0"/>
          </a:p>
        </p:txBody>
      </p:sp>
      <p:pic>
        <p:nvPicPr>
          <p:cNvPr id="11266" name="Picture 2" descr="La struttura del parenchima epatico 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4825" y="1412776"/>
            <a:ext cx="3577357" cy="3888432"/>
          </a:xfrm>
          <a:prstGeom prst="rect">
            <a:avLst/>
          </a:prstGeom>
          <a:noFill/>
        </p:spPr>
      </p:pic>
      <p:sp>
        <p:nvSpPr>
          <p:cNvPr id="8" name="CasellaDiTesto 7"/>
          <p:cNvSpPr txBox="1"/>
          <p:nvPr/>
        </p:nvSpPr>
        <p:spPr>
          <a:xfrm>
            <a:off x="4644008" y="1340768"/>
            <a:ext cx="223224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Gli Assiri raggiunsero anche in questo campo enormi successi: studiarono attentamente ciascuna pianta, da cui successivamente ricavarono pomate e unguenti.</a:t>
            </a:r>
          </a:p>
          <a:p>
            <a:endParaRPr lang="it-IT" dirty="0"/>
          </a:p>
        </p:txBody>
      </p:sp>
      <p:sp>
        <p:nvSpPr>
          <p:cNvPr id="9" name="CasellaDiTesto 8"/>
          <p:cNvSpPr txBox="1"/>
          <p:nvPr/>
        </p:nvSpPr>
        <p:spPr>
          <a:xfrm>
            <a:off x="971600" y="5373216"/>
            <a:ext cx="25202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dirty="0" smtClean="0"/>
              <a:t>La struttura del parenchima epatico</a:t>
            </a:r>
            <a:endParaRPr lang="it-IT" sz="1200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Pier Francesco Capretta</a:t>
            </a:r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solidFill>
                  <a:srgbClr val="FF0000"/>
                </a:solidFill>
              </a:rPr>
              <a:t>La matematica</a:t>
            </a:r>
            <a:endParaRPr lang="it-IT" b="1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11560" y="5445224"/>
            <a:ext cx="8064896" cy="115212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it-IT" sz="2000" dirty="0"/>
              <a:t>U</a:t>
            </a:r>
            <a:r>
              <a:rPr lang="it-IT" sz="2000" dirty="0" smtClean="0"/>
              <a:t>savano la </a:t>
            </a:r>
            <a:r>
              <a:rPr lang="it-IT" sz="2000" dirty="0"/>
              <a:t>matematica </a:t>
            </a:r>
            <a:r>
              <a:rPr lang="it-IT" sz="2000" dirty="0" smtClean="0"/>
              <a:t>per </a:t>
            </a:r>
            <a:r>
              <a:rPr lang="it-IT" sz="2000" dirty="0"/>
              <a:t>fare calcoli </a:t>
            </a:r>
            <a:r>
              <a:rPr lang="it-IT" sz="2000" dirty="0" smtClean="0"/>
              <a:t>e </a:t>
            </a:r>
            <a:r>
              <a:rPr lang="it-IT" sz="2000" dirty="0"/>
              <a:t>per misurare campi destinati all’agricoltura. </a:t>
            </a:r>
            <a:r>
              <a:rPr lang="it-IT" sz="2000" dirty="0" smtClean="0"/>
              <a:t>Inoltre </a:t>
            </a:r>
            <a:r>
              <a:rPr lang="it-IT" sz="2000" dirty="0"/>
              <a:t>utilizzavano il sistema decimale</a:t>
            </a:r>
            <a:r>
              <a:rPr lang="it-IT" sz="2000" dirty="0" smtClean="0"/>
              <a:t>, il duodecimale, quello sessagesimale.</a:t>
            </a:r>
            <a:endParaRPr lang="it-IT" sz="2000" dirty="0"/>
          </a:p>
        </p:txBody>
      </p:sp>
      <p:pic>
        <p:nvPicPr>
          <p:cNvPr id="10242" name="Picture 2" descr="“Cambiamo decisamente argomento”.  La scaletta dei telegiornali con buona pace di assiri e babilonesi.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467544" y="1628800"/>
            <a:ext cx="5369878" cy="33843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Rettangolo 4"/>
          <p:cNvSpPr/>
          <p:nvPr/>
        </p:nvSpPr>
        <p:spPr>
          <a:xfrm>
            <a:off x="6012160" y="1844824"/>
            <a:ext cx="271804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dirty="0" smtClean="0"/>
              <a:t>Qui possiamo vedere come venivano rappresentati i numeri; le testimonianze giunte sino a noi sono date da tavolette di argilla (incise con uno stilo con caratteri cuneiformi) che sono resistite al tempo, ad incendi e a cambiamenti climatici.</a:t>
            </a:r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Pier Francesco Capretta</a:t>
            </a:r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/>
          <a:lstStyle/>
          <a:p>
            <a:r>
              <a:rPr lang="it-IT" b="1" dirty="0" smtClean="0">
                <a:solidFill>
                  <a:srgbClr val="FF0000"/>
                </a:solidFill>
              </a:rPr>
              <a:t>La religione</a:t>
            </a:r>
            <a:endParaRPr lang="it-IT" b="1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499992" y="1844824"/>
            <a:ext cx="3960440" cy="4392488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it-IT" sz="2000" dirty="0" smtClean="0"/>
              <a:t>      Erano </a:t>
            </a:r>
            <a:r>
              <a:rPr lang="it-IT" sz="2000" b="1" dirty="0"/>
              <a:t>politeisti</a:t>
            </a:r>
            <a:r>
              <a:rPr lang="it-IT" sz="2000" dirty="0"/>
              <a:t> , si ispiravano alla </a:t>
            </a:r>
            <a:r>
              <a:rPr lang="it-IT" sz="2000" dirty="0" smtClean="0"/>
              <a:t>religione  babilonese</a:t>
            </a:r>
            <a:r>
              <a:rPr lang="it-IT" sz="2000" dirty="0"/>
              <a:t>. La </a:t>
            </a:r>
            <a:r>
              <a:rPr lang="it-IT" sz="2000" b="1" dirty="0"/>
              <a:t>divinità principale </a:t>
            </a:r>
            <a:r>
              <a:rPr lang="it-IT" sz="2000" dirty="0"/>
              <a:t>fu il </a:t>
            </a:r>
            <a:r>
              <a:rPr lang="it-IT" sz="2000" b="1" dirty="0" smtClean="0"/>
              <a:t>Dio Assur</a:t>
            </a:r>
            <a:r>
              <a:rPr lang="it-IT" sz="2000" dirty="0" smtClean="0"/>
              <a:t>, Dio </a:t>
            </a:r>
            <a:r>
              <a:rPr lang="it-IT" sz="2000" dirty="0"/>
              <a:t>del valore militare, </a:t>
            </a:r>
            <a:r>
              <a:rPr lang="it-IT" sz="2000" dirty="0" smtClean="0"/>
              <a:t>era rappresentato da </a:t>
            </a:r>
            <a:r>
              <a:rPr lang="it-IT" sz="2000" dirty="0"/>
              <a:t>un disco solare alato. Altre importanti </a:t>
            </a:r>
            <a:r>
              <a:rPr lang="it-IT" sz="2000" dirty="0" smtClean="0"/>
              <a:t>divinità furono</a:t>
            </a:r>
            <a:r>
              <a:rPr lang="it-IT" sz="2000" dirty="0"/>
              <a:t>: Ea</a:t>
            </a:r>
            <a:r>
              <a:rPr lang="it-IT" sz="2000" dirty="0" smtClean="0"/>
              <a:t>, Dio </a:t>
            </a:r>
            <a:r>
              <a:rPr lang="it-IT" sz="2000" dirty="0"/>
              <a:t>della saggezza e della magia</a:t>
            </a:r>
            <a:r>
              <a:rPr lang="it-IT" sz="2000" dirty="0" smtClean="0"/>
              <a:t>, Sin, il Dio </a:t>
            </a:r>
            <a:r>
              <a:rPr lang="it-IT" sz="2000" dirty="0"/>
              <a:t>Luna</a:t>
            </a:r>
            <a:r>
              <a:rPr lang="it-IT" sz="2000" dirty="0" smtClean="0"/>
              <a:t>, Shamash </a:t>
            </a:r>
            <a:r>
              <a:rPr lang="it-IT" sz="2000" dirty="0"/>
              <a:t>il Dio del Sole e </a:t>
            </a:r>
            <a:r>
              <a:rPr lang="it-IT" sz="2000" dirty="0" smtClean="0"/>
              <a:t>della giustizia</a:t>
            </a:r>
            <a:r>
              <a:rPr lang="it-IT" sz="2000" dirty="0"/>
              <a:t>. Ishtar Dea dell’ amore e della guerra e </a:t>
            </a:r>
            <a:r>
              <a:rPr lang="it-IT" sz="2000" dirty="0" smtClean="0"/>
              <a:t>Adad </a:t>
            </a:r>
            <a:r>
              <a:rPr lang="it-IT" sz="2000" dirty="0"/>
              <a:t>Dio del vento e della tempesta</a:t>
            </a:r>
            <a:r>
              <a:rPr lang="it-IT" sz="2000" dirty="0" smtClean="0"/>
              <a:t>.</a:t>
            </a:r>
          </a:p>
          <a:p>
            <a:pPr algn="ctr">
              <a:buNone/>
            </a:pPr>
            <a:endParaRPr lang="it-IT" sz="2000" dirty="0"/>
          </a:p>
        </p:txBody>
      </p:sp>
      <p:pic>
        <p:nvPicPr>
          <p:cNvPr id="7170" name="Picture 2" descr="http://www.tanogabo.it/Mitologia/assiro-babilonese/Asur-Stier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1196752"/>
            <a:ext cx="3888432" cy="5277158"/>
          </a:xfrm>
          <a:prstGeom prst="rect">
            <a:avLst/>
          </a:prstGeom>
          <a:noFill/>
        </p:spPr>
      </p:pic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Pier Francesco Capretta</a:t>
            </a:r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solidFill>
                  <a:srgbClr val="FF0000"/>
                </a:solidFill>
              </a:rPr>
              <a:t>L’economia</a:t>
            </a:r>
            <a:endParaRPr lang="it-IT" b="1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79512" y="5373216"/>
            <a:ext cx="8748464" cy="129614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it-IT" sz="2000" dirty="0"/>
              <a:t>Principali produzioni industriali erano legate </a:t>
            </a:r>
            <a:r>
              <a:rPr lang="it-IT" sz="2000" dirty="0" smtClean="0"/>
              <a:t>alla ceramica, ai </a:t>
            </a:r>
            <a:r>
              <a:rPr lang="it-IT" sz="2000" dirty="0"/>
              <a:t>mobili</a:t>
            </a:r>
            <a:r>
              <a:rPr lang="it-IT" sz="2000" dirty="0" smtClean="0"/>
              <a:t>, alle </a:t>
            </a:r>
            <a:r>
              <a:rPr lang="it-IT" sz="2000" dirty="0"/>
              <a:t>stoffe e ai tappeti. Una </a:t>
            </a:r>
            <a:r>
              <a:rPr lang="it-IT" sz="2000" dirty="0" smtClean="0"/>
              <a:t>delle </a:t>
            </a:r>
            <a:r>
              <a:rPr lang="it-IT" sz="2000" dirty="0"/>
              <a:t>industrie più importanti era quella legata </a:t>
            </a:r>
            <a:r>
              <a:rPr lang="it-IT" sz="2000" dirty="0" smtClean="0"/>
              <a:t>alla lavorazione </a:t>
            </a:r>
            <a:r>
              <a:rPr lang="it-IT" sz="2000" dirty="0"/>
              <a:t>dell’argilla, dell’oro, </a:t>
            </a:r>
            <a:r>
              <a:rPr lang="it-IT" sz="2000" dirty="0" smtClean="0"/>
              <a:t>dell’argento. Prodotto principale </a:t>
            </a:r>
            <a:r>
              <a:rPr lang="it-IT" sz="2000" dirty="0"/>
              <a:t>era </a:t>
            </a:r>
            <a:r>
              <a:rPr lang="it-IT" sz="2000" dirty="0" smtClean="0"/>
              <a:t>la palma </a:t>
            </a:r>
            <a:r>
              <a:rPr lang="it-IT" sz="2000" dirty="0"/>
              <a:t>.</a:t>
            </a:r>
          </a:p>
        </p:txBody>
      </p:sp>
      <p:sp>
        <p:nvSpPr>
          <p:cNvPr id="6148" name="AutoShape 4" descr="data:image/jpeg;base64,/9j/4AAQSkZJRgABAQAAAQABAAD/2wCEAAkGBhQSERUUEhQVFBUWGBcXFxgXFxYYGhcWHBcWFRoYGRoYHCYfGBkjHhobHy8gJCcpLCwsHR4xNjAqNSYtLikBCQoKBQUFDQUFDSkYEhgpKSkpKSkpKSkpKSkpKSkpKSkpKSkpKSkpKSkpKSkpKSkpKSkpKSkpKSkpKSkpKSkpKf/AABEIAKcBLgMBIgACEQEDEQH/xAAbAAACAwEBAQAAAAAAAAAAAAAABgMEBQIBB//EAFEQAAICAAQEAwUCCQkEBQ0AAAECAxEABBIhBRMxQQYiURQyYXGBI5EHJDNCUqGxwdEVNFNicnOywvAWkqLSQ1WDk+ElNURUY2R0hKOztNPx/8QAFAEBAAAAAAAAAAAAAAAAAAAAAP/EABQRAQAAAAAAAAAAAAAAAAAAAAD/2gAMAwEAAhEDEQA/APpXibxDJAzqnLUR5c5hmYFiwD6CoFgL66iT16YmzUzapQbcKFomRlUlioKlFUCqN9WO5+GMXxwhM8gFb8NzZ32sq8TKLG/W/ljS4plmbKZpk1GWSIUQRZdUAUqR0Nix064DR4DmNRnAFKktINqCmGCQVR6W5P1xrY+f8XBE50jNyOxDSDJyTIukE6OYq+XmFEVdmBIq6FE52XZpjry+Vzs40o3m4jINiW8wHtRB3RhViwO4N4D6jgx8y4hHmtPl4TO2kd86U8oF0dGYYlr+Buu17ZvAczPm0LQZONwApIOczDbsiSAflSoJDHvtRBruH1+8GPj/ABThGZjSTMScJh8qsz1mpGYoq+iSeY9a2+7qa+UmQaDF7Tw9kYKJYZ5cxlmtdWllYsKGpdmUdeh6APtGDGH4e440hMM4VcwihjpvRLGdhLHY6E9V30k1ZsY3MAYDgwYBK4fEkrvqzUsebafNCP7WSlEUpUIIi3KZBGYyUIshi3XzBo4PnGkiUuNLjUjgXQkRijab30kgkHuCML3F8ovtDMuzx5rIzUD3k/FGPyMZYfHThg4e3nnF/wDSA16AxRnfb1v1/dgL2DBgwBgwYMAYMGDAGDBgwBgwYMAYMGDAGDBgwBgwYMAYMGDAGDBgwBgwYMAYMGDAJfitB7Y1gknhmdBq7I1wbD52f1YvZdT7HKSNTLGQV1FlYx6t9vNbEHfqfjQxF4sy4M6Ha3ymeiAJom1hehW90nbegcc+HpteTYg+9E51bsPMt711rp6+U1sdg2eGAgy+vkNdKOgCq3/RH34QvDET/iqcyReesMgKxxRqwVXlkUOhJf3jsRqDm7XDzns6Y4czKpB0xGRa/qxu1/HcYy38IwRLlVQaCst8xCFckrJJbMB5gXCbdOnYVgNfxWxGRzRU6SMvMQRYo8pt7G+3wwkeF8u/tOTDPIg0ySBQiqjhUpYw8fkkQc0sunT5QdW50o1/hA1Hh86x+84SMeg5kiRkn+rTG/heMTgXhuMLw+0ZTDzQpFrTeWUAg/msA5G1i9qs2DH4xyxkyGZVb1cp2WqvUo1r1BB3UbEUeh2OFfwqY52aOVy6SRnQkhD8xGVK1GuXIwVLAUUAB31gMHj+bTw7MUa1KEJ60JHWMmu+zHbFabgkHtmVfSoYxuQy+XUyGGRTtsdg30JwC48z5ZmQaudkakUbHm5Rm0suxJ6AgdCCAxHr9LilDKGU2CAQfUEWDhU8UxiPMwS7ASaoZL0+YaW0j3bLeZgLavN03sUp/Ej5N8tGBqgDPDJ5bCqHi0PrUeRUibUbXSQKsWDgHrBgGDAYPiPhalo5hYk5uVQkMQGQZmNgHUGm022kncajXU3e4fEVmzF/nNGRt25SL9d1OPeNDyJf9Nl//vR4ni/KP/ZT/PgLGDBgwBgwYMAYMGDAGDBgwBgwYMAYMGDAGDBgwBgwYMAYMGDAGDBgwBgwYMAYMGDAYnHYrzGU9S8yg/PLyfw/VjM8FxqMqp0aS0cYraxrVFI3AYAOGG/UhupGNbjb1Pkf62Ydfvymab/LjH8INFJDC4BDxJy2Cu5FEiQblzzKNVqJYE+p3CZEleEJy3dZ8oiGROVSPokBLBnUmw6kUvbesVMhw/Ox8stGXK1a89qGllIA1ysDtq3Kk7L01HTp57KO+ajiWV440iDUhK6iHqvKRtpFbHax6jEWb8MeU689mo9R94TFSOmy6iQBt6E79cBL4ihlzOWkh5DqWCsp1QldassihvODWpaNdtwbxjR5XiHPhl5JKx2WiEyhd1KdWlYGtRIJFk0LAGJJOGQf9b5gAAA1m4+29knez3Pw+d+zfg3izK22ez8qN6ZtihH0FUfh+rAaniJJczlZIVgkVnAAt4QLBDCyst1Yo1vV1vjLynCs+J4ZWjiIitdPOlFqyaW95pAK2qt2oklemNSTwUjLpbMZ0iq2zUw/Ye2FniuQyEOsLLmMzMBp5a5pjvRIV3ZtMRPYsQx7XgL/AI54nKY0iKrG5eOQFJC7KqOHbYRhhYBAqiSdu+FTOw+2SxwTFTOGoqWEShViNSgaX8wCAEkFlNDYEXNwPIcpdWkCbSDy2ILINW+guAW3OzFjZCLq0rWNHPZiB6QaUKSNLAz2oaRlRlEjt7rmpEJPop8wuwZPweuFy5h5nM5Z8pvbQw1DTahgurVQYWBt0rDThH8GcVjkbXl4JWLaVnbdY4yNZPL1AavMQSB0DUNloPAwGZ4iP2S/3+V//KhxMoAzHxeIf8Dn/wDZjO8bZnl5Qt6TZb02/GYd9/Tr9MX+IHTJC9fnGMn0WQbffIsY+uAv4MGDAGDBjwt67YD3BiF84g6uo+bAfvxG/FYR1ljHzdR+/AWsGKI45lyaE8J/7RP4/HHj8fy69Z4RYveWMbevXpgL+DEeXzKyKGRlZT0ZSCD8iNjiQ4AwYSW43xDMtI2TEYjVpEXXHqvSxUPqaZLJrUAAQFYWSeljhvGOJAaZ8rDIyUXKTcpmBuisbBkJ2I/KgE+m4AN2DCPxbiOazK2pfLRbWqMOaw1AHVIqMq/JG+bb4pZNp1ClZs0S1bcxnu9NlQ4YHT0oV8cB9FwYQ2z+eBtcwSLHvQxkdANNBEJ3601107Xb/l7N6gNWXHWw0TqwOkUD+MEDf59/Q4BxwYUm45mww3y4Q9yj333087ptd73tXXE+X43Ob1NFXqI39GJsGbagt9a369LBmwYVJuL5gOv20YurQJ5t9uh1GwfibtfrE3EXcC5pKNMNLIpN6aHkCmrPUnf0o0QcMGEJpDubYGxZd5boGhZLV0YmgfQ0NN46XjM8ZDpKGvcxs3MUgXYBBMinb3qrpYN1gHvBhKj8S5nMuUh+zIJBRkZJF8o99pFIWrBvR1KhddkjT4bnM0kzRzK8i6dSnQmpTYBHMXTHIpvYUjrW4YENgJ+P0cxkV31e0M4rsFy2Yv6ENX1+hxvBsdRWWB5ul9KlSV0kbLZvSAB320mqxpTypJxSJCCWy8DyA7UDK6x1/apb+R+OM/wPOhysTJRJZqOg3paWTa6sUL6jtud7IecdzzR56Hl9ZkeNG6hWLLb0QQQkalulGhdXvlHIO/EEy4JCDmNJN5XnkCry7Mjg6BrdVpAACJAKrGpn5fxvLs937POO1k3kn6EDbdvvPTeocmwXPZfWEtvao1ah7+uOf4eYqxs9yDsLFg78kVVCvSsYreFI9TMAu/w0t6i2Si2/UtZ+eNPM59VoDzMSAFB3omi1eg7/APjipwnjUcoYpIJRrcAoVcABtNeToAQeu/XrgJouCwi/sl3vr5u+3vX8DjN4n4Mik1NFUEjdWVQQwvoy2LG1bEGtrxuJmlIJF0OvlYfqIs4ocX40sBh1MAJJRHvYJtWrTt2bT9L70MAo8R8BTBQebzdOognbTZJJCSEgddyGF0Dsd8R+GOHc2WRJS3lC/omi4b82VXryoNiCADsSDh145xOOGI8x1TUr6dRAFiNnN2RsACScZPhbJuFSSTymZ5pitHZSVEQ332jrqL3PQ7YDHi8E5iHMRLG5lyqli6Oyxhg6NGQAg8pU03lABG12N35Rtj3BgFT8KWr+SsyVFlRG/wBFljcn6AXjdzSxz5c2fs3TUGHYEa1cH1GzA/DEfiHMQrA6zk6JByqAJZy4K6UVdy3Xp0onoCcZXgKd/Zjl5PfyrCG+zIFVo2FEg+UgdT064CjwbVLDHL/Jy6mRWszKLJu6V/MvS6autdjibky2SOFQ3vu08O46dQjdsaPDY2ybNE1tlyS0L1fJB8xhfuFBvQ3QLSmtI1aM3GYENNKin4sBgFg5WZj5uEZXfqefD0+P2NnEQ4NL1HBuHj+1Ol/UDLEfrw1Hj2XHWaP/AHh1H78cHxFBsddgixSOf2LgFccEzGqxwnhY60TILH3ZU4mThGdA8uS4Sh9LlI/VAMMqcciIsayPhFMe19kx0nF0PQSfWGYftTAJ3FsrnooWlOS4ZLo82iOOZ36galBQXQ3IG9XVmgc2PP5rM8gRRZRUkKyqqxTIs6qATqdb0xAlWJog0oPvUfoM/GFVSQkrEAkKIpbYgdBagAnpuQMLfB55crGjy5bQrE8zzxKE52YLrpuT3U5lG6JAB7VgLHC/D86yrI0WVgbXqkfLNKOYKNo8ZQK9mvMxsdheGs4ghzsbmkdGPXysp2232PxH3jE+A+cDh782ESTFYIGzaONJoKuYV4zqB99kZI6IN+YiycaUnjXLHMyhpVROW0YdkdbcMoK2RvpJb5X2vex4k4FmjLqypXS7B2HMMZWUCNBIfKysoWMdrB3F74s8V4eIMlBEvRJcotixZE8QJ3J6nfc9TucBLHxnhz+7Nk21X+fDZ69rv1xzlOEwPJIqqOXSadDuAbBuyjb9B9Kxs5jIRSbyRo9dNSq37Rj5x4y4PlIs5GRlgKjJ+xjA31xjcIy76S1X6jtgHd/C8RNhpVPwkY+nZ9QIFdDYxyfDK1+Vluwb+xvYUN+Vt2+4emPnryKr0sWbQqBWkzDUfNflSZDbMCBtW2w3pLT8QKGhJxBh/e5gUPKB71hmu77dK3wD2/h1SADJIQCSPyWxN2R9ntsxG3rjiTwwjXbtZ76YC3SveMV9NuvTCfls3I4C8ziG/R2Yxj0tiRpAHc3W1d8WTmGUXrzrAE2RK5DAMQdBVh0r4gkjscA2/wCz6H3nlbe93Io+o0gVgk8OwMCHVnB3Ot5CDsRuNVd/TCNm86JAW08R8hYVzJyNtINgTgEg6iBVkAbje606wBvNl55W380kPMY6Rv8Al5GICim+Ow6XYPSHKxylbgQFBS/ZizZu/U1p+l4jz/iLLPG8ccquSCtRBpKHf8kGo1eFzwesftpqHlK+XUqrJGhPnIIAUm60jf4gdALe+IPpicnfyttdXsdvr0wCf4U4rrzuYGl0Ei6lWSN42I5szcxdY3Uq6DqCPKK2sMPh7JtEjIzXpdqFNspO3vWbNFveI83YUBQ4x4dkzGUhSGTkyxhSG33uMqy2hBW7vUOhA2PTG/konVftG1sSxJqgLYsFHwUEKD1NWdzgEfwb4gRjnc1PNFGZJjylkZIyIVUctiWbcMrLv3AHasY/hbjDZeRsidMxEevnZWZXC6jIhQAoANLlu9glNtzT6/g/KsAGhRgAFFi9KC6RSd1UXsAaGFXKcKiyHGjyISI3yLMwQlm1DMKLpms7FVAHyAwGbxrN5mOWOWNI9OXkWBFfVqlbMhFIryhQqKo2A6N1G50OGzPnMxlmACrly0spBBAlcAEar6LGCt17zCqC7XuM5gS5qKMWhM0WZIcV9nAKPut1YlVBPl2PesRR8GZ5c0jE8uaTIrIAAQyrGDICR2cAIQfze1HAUfFeezeYyssuWdkgXT9p7onHM87QqhtYa35jElhekUbOplvC8EoykCKFiigEpZKVyxURRklQPWRrPcDb02PHHAZM5kZYIHWORgpUtYUlWDaSRuAa6jptjD8L8UMR5cw0S5ZBFOm3lgJJimUgDVGpBBahQbUQK3Bq4dwVYYyiyTMDtbyMxHX3T+b17fDC/wAa8PwpPk2GrWcwTqL6mvlOOr9vgu/f44cQcLniWZBmMuWO8azzKL7pH1NMGK71XQ2LPQEMDjGaWfikRlCvBCsoSN7pplYapAtUaYaATfutt3DRlOLmSVKQ1Tq1GwCQrAmwPStgeuF58v7Pm+Hl/fEWaZ+i27gSy0L2Gtr67UOu2GKLiqyOjC+pUUSRbVsbWu19f24DZwYMGAT+NZb2niQy7tpRMnKy+olmLQFx2JWMOB/aPrjX8O5mUnMJMwcxTaFYIEtTDBL0Hxdv9DGZxxHHEECOEbMZTMQxsa8syMsikd+hY7fo79Bix4c4XIkhaRGjADUpZCAWKnSnLY6lFHzOASWugScBtcRzQSNjrCGiFJ3pq22savleF7N5TMRtqk4hOqE2rLFlWU9ToK8kt8qu/UHGnx2OQFZEUsFDBtLAEe6wamIDqNJtbB3sbgYj4Rlo7ZpCDNZ1K3WMMfdUECl72AAxs98BiZPguflIIz+Zji2Op0yxkYWdgoiAQH1s9viMSvwmaE1mc/nCp2WReQFJ3pSqQalfsN2DV2J04vycUEbFMqeZdgr1jjI/RaxQB6rekdLQ9eOH5WKf7WadZmBIK6qVTtalTR27qQB0sEi8BlZTgc87XHnc+sW/nkki83awqRjvv1+ZBBUz/wCzWg1mM7n0ro3tJEb15jRCjSetq30urxoyZ3kvpyzc5TtyrZgnStEgvSOn2ZsAURoHXjLTRSkSZjMI1mli1BFBBoqVJstdbH5EsKwFDhEiwZrVz8y0HJlLNmJXddYeLSQG93yiTf0Buqw5s4AJJAAFknoB636YScxwmOXOxRrLzI2R5GBp9PKaFRHZ7MH6tqPk9dw7MLFEWD122OAw+DzK87uZXYsWESsAqhNmOgaQbOkWGN0tgAGzvYXPD/hzlGuZqSFtMY0aWpY+WvMayHKoxAIVetmzhjwBjO8R5cPlJ1YWDFJ9DpJBHxBoj4gY0cVOL/zeW+nLf/CcBxwN7y8RJvyDCl4gkiGbYOwUnR7xKhhYFaroV7xPZVJ6CwzeFBWSy/8AdIfvF4j4V/O8384f8B/192AUFeIsOXIurTlgrHYhubIzWpNrpJJYH3bF1YxzNmI5GGmRB+Q0nWm5JkYKKbY+UCuxK+u30kjBoHp/o9cB8/TOQnRUken7I3qUglp2Umx0qt/g1nbfEOSz8caI3MjenQmmB0jnrGe/u7tfpZvYXj6NoHoMR+ypudK73ew3sBTfrYAHyAwHzk8RhCSBp0vTmQ1kEjQzChRq9KhtPUi2HQ4r8Y4jCJpCJ4gftxYcdNEchAqwSwta7kPW4x9RWMAUAAPQD4V+zbAkQAAAAAoAAUAB0r5YD5TwrjEcnEsoqMjtZDaGUkFoUksgHdQEAJFgMSNiDj6L4kjZsu4TZrSv+8S/1Xhc8XmuLcIHq+b+8Qqb+Pf78MPiefRly3YNHfToZFHcEfqwGrgwYMAYTOKrGONQl6psjmA2qtOlZY23+G567Yc8JvHQBxfKmQ/Zvlp0YVtsyP5j6WBXxH3BzxiKpjLBJEirHELYsym5JCxCqd2GhNtgQTZGMnLcQMUkpil58TCDNCYhjqZFCSRABSCSkJ0ixpvrsAdTiuVeabTk0jkjCQsan5S3zZCfdje9lA1CnXbSRZxU4nwPisqkL7KhUFVYyO7FdLIAToCklXYElNtjROAaYvF+UKa+egAsmzRGkMzWPgFJ+QOFPxZxqNpIczlZmE8TmMwlWVplLIXj0Ovm2WyBpPQkiqxQh8E8REciFMqNWooRPLaalkU2VRdxqHugDaqo1iwnhbinusuWMYGkRmaTzJzNfLLBPL0UlqJO4N3eA2PDXjOBYSryh0QIY3WOUakc6Uj06fyqmk0iyQUPUnGf4g4+k2ZQR6niky0qpKiSMqOdyW0gm/JVAX5q77ZkfgTiAykeWePKyIkiMft5F1BSnlZOUUohBXUizRokY2Mv4f4mmkqMjaoY1DGYLps+8kaaAarZaAqhsTgI874tinznDXTzalzLlQRX5C61E0b1AjbfY7YY8pxrnFCyotMpFSlj5vKPzVHQk9+nx2RTwvNZfieWfMckmUTVTs6giGm1KyxooJ3BAG7AE9Bhvm4yGkhDyxbuoUK6HUxeLsGO9X/44BqGDHinHuAy/EPBDmY10SGKWN1likAvS62NxfmVlLKR3BOOeA56ZzNHmOXzInVS0WoKwaNJAdLEsp83cn5nGtjM4YRzs0AN+ahJ33uCH+GAt8RZRDIXBZAjagASSuk2ABuSRtthRPiXKodsrnSQQtGKQWxqgRI4BY6hsdzYO+GrjB/F5b6ct7+Wk4XXdBFGpKOsrGy11K8qsxUqBRDGQk9Pc7UMBXzPH4apuH54WSKEdaj0oaZqJ/q3dA0KBxDlOMZZj5OHZt7JU2IjTAA6TqzHlajddSN+m+O8mEHnMhdljkWPXdNGJZUWQ2RqLLHCjNe6kEkBrMOXzSl4mMigtzFkIIXTGollR381WkoRUNdHarDGg9n45lk1B+GTAR0W1eykIaDURzzTAGyOw3NAgnifjQKqzcHBBcRrqkyhbUd1ULZuxR8t7b9N8Az4jy8VyxBrRpOZpsyl0kc2X8ty8wNWrSoB2Ci6/Dp4UcNI4ESCUJRGkI3s5oLqOwLZpF3IEdgGqsLOR4zHJI8R4fHl2MTMHBgc0GjuxHR0DWratVGtjtYJMoge2y41CidPtYobAe6SAPQ9MQ8HHtGciVzrUxZo8xRpNibKSKQQTS6gSB0OlyARhwi8PoJGbU1GyFpRVtrO9WRd7ehrehQT8FcGMnTott1oijpXaiFI+qj5DF/FLhcQUOo6K+kfABUAGLuAMQZ8/ZSX+g3+E4nxV4qlwSj1jcf8JwFXwsfxLLf3Mf8AhGIeEn8bzfzh/wABx34Qa8jlif6JP2Y84VBpzOaNk6mjNemzDbAbGDBgwBgwYMAYMGDAJXjNf/KfCa6iWf56eWgP0xseM9Psw1kgc2Dptf2qDT9cZnidq4twr0Ptg+vKjIH6jjR8bQa8soq6nyxqrsCePY/D1vteA38GDBgOZJAoJOwAJPyG5x8lzfij27O5WbTDBEutY/aPOZkmSVRIyrQRRyiCpY0WBO2PrUiAgg7ggg/I4+JcO4f7PO2WuNDDNFEsko1lgJgsekbaV0lRItjyzqfTUDJwnxjIrGQeyyryYbSPXAV1GUnTqDa9Ok3sKGg9Dt9B4bnxNGsiggNezAAgglWU0SLBBGxI22Jx8vyOYRtNZmCQxJFs8YcACKXdjqNEGS9JoEqPdANfRvC2U5WTy6VWmKO+2+kE7dtycBqYMGDAGDBgwHy3P5qYcQzAKrIyyhFadri5LiEpGqgMyflKbSu50Hci8TQZrMLFGA+WZQEcbSvSjLTp0CDtGx09iK6tYqfhWyenNI/KeTnQ6QFZlUvGzgcwqRQPNQbmjpA61XsOStWvIRLTSru0C15s0EBCEjvpIJAPLPWwGBo8Ezu0s4agEWFCFcunMXmKxF0Ax0i/Kpvc3Yw3YXPAuTVMuzIjRiSWRyrNqKkNy61Em/cvqep3wx4AxmcMzCmfNKAdSvHq60dUMZFfcf8ARxp4X+CP+P58fHLH74a/y4DT43Noy0zBVfTFI2l91akY039U9D8MYkXBs4Vphw5fll5WFelGQY2uOvWVnJ3AikP/AANi5GbAPwGAXjwnOGiXyBI/90l2Hw/GMeNwPN9pcgP/AJGQ16b+1Df6YZMGAWk4LxAdM7lx66cjR+n4xX3g48PA+I/9ZKPlk4/3yYZsGAVYjmsvmYxPmzmI2inZlMMUdGMRkEFBf5x74s8PzJXMPq94iPXsatiVs+W9n8os1p3x3xc/j2VU9HjzSn5aYj+7FPJcOl9qZHcaU81hCCwJV7Yl6GpjINrBAfZStkGLKAeev0zfzpcWMU+HnzSj0kP+CM/vxcwBiDPfkpP7Df4TifEOcB5b110tXzo4Cl4Z/meX/uo/8Ixzwx7zOZG2xi+vlY7/AH4h8OtKMpAAqMBFH5jIwJOkWSOWd7vucVos1JHmZysTSFuVq0sKRgrbWwB6Edh3wDJgxi/y+9gchiSA1K6MWUlhaXStQAJthQZe5APLeI2BA5LGwLXXHrGzE2ASukUBerqw274DcwYxP5dn7ZSQjt51xWl8R5odOHTN6kSw19LIP3gYBkwYUh45bmiM5Ygk1XOhJsVqUb6dai2KFlNDYHtJD4zZyumHSCuqpJUDAUW1HRrVF90WxG7j0OA48VKP5Q4YT/STqPrED/lxvcZg1xafVo/X+lQ9vlhQ41mZps1w8vAIqmcxtzVkUsYWokJRK/X09cMWbTNBftHgZCyAhYpA1M6rsWlIB37jAbeDBgwBj5R+ELh3K4iJViic5iIBTILCSIeUz6aJJVXifYHZGBoEkfV8JH4WuHh8mspQOIJVdgb/ACbAxPuNxWsPe/u4BeeKblSBvZiGVgqgk6ZG1BdBZTdGZl2oEbbCgfq0UelQo6AAD5DbHy3wnlRJmoYwsYQoZ3CRcveN4nWzoH57r5R08w74+qYAwYMGAMGDBgFD8KHCFmyWoqW5LrIQG06k9x1Ldl0tZ+C9sI2VlVE1ezoVXzWJ2L83Tzemu2/PDUb8zUCS2Pr/ABLK82GSMgHWjpR6HUpXf4b4+L+AOGtO2RBQq3Md5WqOz7OEZwx1FrMrRqbHRj3wH2PgWRMOWhjbdkjRWPq4Uaj9Ws/XF7AMGAMYmT/85Zn/AOHyZ/8AqZ4X89v1DG3hZ4pOctxCOUecZpEy7RqCZF5byOsygA6o15zB7rSCps9MAw5uPVG49VYb/EEY5yB+yj/sL/hGIOKOSojU6TIdOrfyiraj01kbLfffeqNyNAAAOgAAwHWDBgwBgwYMAseL82Yp8jIBqqWaxdbeyzt6HYab6Hp0JxZy/EwWkmCg/ZIDRBB0yzL7/wCgDZsgULsA2MSeK8srQrIzmN4ZEkicAsRLfLVdI3cPrMZUbkPQ3quIuISazUJUjLxsENWrkklCVuwtgbDs1XeAm4BmuY2YaquVe9/+jZc7EdRvjXxU4ZlwqWG1lyXZ+motW4HYVQA7ADcnc28AYqcWzwhheRhqCrZFgX2q2IG+LeK/EMtzInQabZWA1KGAJGxKnZgD2wGBl+LnJxxwPEW0IFtGBFKu5rqBQJ37Ygy2bfNZljBK8FINdLG4JGmgdR2NNdAdDvVi6kcbkWiu2kaLEuYYeUlKDJlTqqtje/yONbwjlweZLpoluXTay40FgSxkVXXVYIWqqm6sQA9i8KuL1ZqSyACUjgjO2rsEK76t7Buh6DHD+EHO3tLsv6MkULC/NvSqoIN2QQegwy4MBg/7OzUB7bMK7KkSgfAALsMeL4cnF/j+YN+qw7fLyY38GAU5PAZZw7ZzM6h+cq5dX6g/lBFr7dye+CP8HqoUKZrNLy60hmikApWTpJEa2bt1IUndQQ2YMB8+49H7LmcvzJcxmdJ5qmRoQqkMItKhVQKx5gAJ63QHcWeIeOgyBTERZQ7utjTINiCBR1LRsir3rHX4Ssr/ADaUqZNMjII0LrK7SLQ0GNWZgArlk6EWT7gByeKRy8lVeBqkdY25sucXSZWEfncRgEeYDqbsCxgPofDs6JokkXo6hhurVYurUkH6E4s4r8OyvKiRCQSqqpIVUDEDdtK7LZs0PXFjAGIM/klmieKQWkisjD1VgVI+44nwYBN/B/4Zky2ppoxG4jiy48wfWIzITKGBJp9S0rURoG2HLBgwBgwYMAYMGDAGFXw94FGUzcs6ys0b83lxFaERlkSWXzX5gWRasWBY3w1YMAYMGDAF4wON8PabMZcxlo2jLM8ykiorQtAB0bmFVuwaCE7HTjYzOQjkIMkaOVuiyqxF1dWNrofdiu3AMseuXhPf8knX7sBU4wE1pMz2sOotGJCB2OsoGAd1okBr71uBi+/FYV2aWMfN1H7TjlOCZcChBCB6CNAPT0xaECgUFFD4DAVv5Zg686Kun5ROv34kHEYv6SP/AH1/jiXkr6D7se6B6DAV5OKwrsZYx83UfvxW/wBp8p/6zB/3qfxxpAY9wCr4t8RZdspKqPDK5ChELWNZddLUpBOg0/lIPl6jrimk8LXHzrXliC9eptCsF160tjI1ByehGkHoSHbBgMfh/GYljVACNAC1HFKUFAClpDt6D0xro9gEdDvj2sGAMBwYrtkIybKLdV07YBfl4MXd1cKNBLajH5dLDUNABFb6r3JsE2NVY1PDOXZMrGHqyNWwrY7i/Vq6nubxcHDox0RdvhjyThkTbtFGx9Sin9owFjUMek4zh4byo6ZaDb/2Ufz/AEcdycCy7CjBCR6GNCP2YC7qxFJnEX3nUfNgP2nFRvDeVPXLQH5xR/8ALiSLguXX3YIV+UaDvfYYD1uMwDrNEP8AtE/jj08YguudFfX8on8cC8JgAIEMVHqNCb/PbfHQ4ZECSIo7Io+RdwOx236nAL/jd0mybiN4ZCn2hQ6H1KoJIXfZx1B9RXexieHeHmTMZdgsChUeVgMugOnmBIyrddTaSyv2UHrqw6P4dyx65eA31uKM/wCXEbeFcmeuVyx+cMX/AC4DTvHuMVvBGQPXJZQ9v5vD/wAuNiKIKAqgKoAAAFAACgAOwwHWMWLiE/Ml+zYr70dqV2UtGy3W5OkOL6h+wAxtYjjnVjSsDsDsQdjdH5GjRwFP2max5KBYi6ulrUG94daK/NlO4vHEebn5VmIczRenoNdL5b1HbrvjRMgBAsWeg9e+MXKZSWL32jVbXzavMv2jfZglBqQgirN2SOlUGhlp5TIwdaSrVqomz7p8x3Hyo2PiBWy0s+kageZqAcUOXXM3ZTsT5Nxv23F44KT8vaRASFolrFnT0Ojc7MOm5YGh0xJcoN8yOta7E/mk1osDqQQQfWh31YDuPMzHTcYFiOyfj+U21bVYrc9+uJYppTGxKgOAaWup02Pzu5+P8cVZ1nGkcxAWsDUerGPYDy7kMC3xF+mLfD5CVsurqd1ZTe1nbbY/P+G4RSTThiAqkUKajQJYA7aragb7XXbHcEsxcBlULpskdmpfL73Y2brpQ7Xi7ePNQur3/wBfxwHuDBgwBirn2fT9mCSCGrbzAMLXfuRdfH0xaxy8gHU1/wDy/wB2Aos8+qgFC2Rd/m9jXqP0e9e8PdxHzsxsdIA5dn3LElN5fe6Ahd77/MjRilDKGU2CAQfUHcHHJlDWAQSOo7dxv9QR9DgKEuYzFvpRaDDTuN49JB6nZwwvfYggbbkdzLIZ7Ovl0mnQQAGDMX12dwRo9fzqonemmWeBVQSxINYYarBKKBqjs9QBYDdVUKDdXiZeHMCuuVjT2PPItppC6TRpjro7jcbGySSEuVnn0rrRbtdW4Hl0rqI/raidvRTudrly0kpYa1AXTvWk+al+N1eofw71snkXXSGlLmv0pBYCxAn3tzak2f0/ndiCXlAiWVSaLWTR0jSDfagT1FdRtgIxLmfL5UNq5IsCmGjQLB2s6rIutvliQvNqAoEWLO2w1jer6lb+W3qavYMADBjy8e4AwYMGAMRz3VC96GxAIBNEi/Tr/HHbuACTsALJ+A3xHFmVYsBdqQDsRuQG7jfYjpgKEUmZ0DyqGCi7K7sGAJ8pIogE/wBWxs3QSNLPpNKCdW11Wkrqv3uoJ01tddgbFxp1BC2LNCu+4Yj5e6fuwT5hUUs5Cqosk7AD1PwwFXXP0pej+bY0dR0eWxY0jfcGyOm9e5qN2gYURJpNBWo66JADAja++1jri0k6sLBBHSx63RHzvbHJzS6dWoFaBsbij0O3bveAz3E6CoxY035yGOsrMSCS241csdehO9dBXzVbhQaHZWF9z7wJN/IFd9idI0ZsyqVqIGpgovux6D649jmDC1II3Fj4Gj+vAUcvJPq+0XbSuylPeNatyQaHy3xo4Lxy0gBAPfYfcT+wHAdYMGDAR5iPUjKDRIIv0sVeM2PhDXevT5o2pRVKqKnLsMNQ2fetiwNeUY9wYCSXhjFmZZCpJJFDodCoO+4FE10Oo/PE2YyIZFS9lZW7mypDje76gH6YMGArpwak0a2Iqt+45ZTcAgGyS59ScdScLJJ+0YDfYf2mYdelWKr9EYMGAlz+Q5um2K6SGBAGzDod/qPriFeEUABI4ChABfTRora6vy7/ADODBgIo+BsP+mk3A7mroWa1dyL+FkYtrlGDJvYUNZ7kkKKPrvZ+gx7gwFvBgwYAxXzmTEgokjZht/WUr9+PMGA9gyYVmazbV8gBdAffin/IS0o1NQ0bbbhaNfIkaj8ce4MBLnuFiVgWJoAgAV3ZS1+tharpucRLwNNrJJFmyB1Jc6vnbCj20jBgwEsHClVgQTQJNdt1C/PYBe/bHuZ4cHcMWYEUKFUV1I9G/Up9xPwr3BgIjwcfpHq7b0d2BB+Q3PT1rptjl+Cg2Czbkt0XYltQ7dAb/fgwYC4kFPfQBQoH1vf5bV9cT4MGAMGDBgIM9luZG6XWpStjtYq8QrwxdQazYZm7blq67dqAHyGPcGAJuHhm1WQbU7V2qh06bH/ebHL8MBiEQNC1JPrTBze/5xuzd7n54MGA4j4MoBAJvbfa9izfXzMWs9e946/khaIBZRVACtvd6f7q/d8cGDATZjJB1VbIClSK9VIZevbbFQcBXbzPQQR1e1Aglvix3sm+pwYMB4PD6WTbEkAE7bkOX1G+rWT9+J14fQjAOyNq369HA6Df3h9BgwYC9gwYMB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6150" name="AutoShape 6" descr="data:image/jpeg;base64,/9j/4AAQSkZJRgABAQAAAQABAAD/2wCEAAkGBhQSERUUEhQVFBUWGBcXFxgXFxYYGhcWHBcWFRoYGRoYHCYfGBkjHhobHy8gJCcpLCwsHR4xNjAqNSYtLikBCQoKBQUFDQUFDSkYEhgpKSkpKSkpKSkpKSkpKSkpKSkpKSkpKSkpKSkpKSkpKSkpKSkpKSkpKSkpKSkpKSkpKf/AABEIAKcBLgMBIgACEQEDEQH/xAAbAAACAwEBAQAAAAAAAAAAAAAABgMEBQIBB//EAFEQAAICAAQEAwUCCQkEBQ0AAAECAxEABBIhBRMxQQYiURQyYXGBI5EHJDNCUqGxwdEVNFNicnOywvAWkqLSQ1WDk+ElNURUY2R0hKOztNPx/8QAFAEBAAAAAAAAAAAAAAAAAAAAAP/EABQRAQAAAAAAAAAAAAAAAAAAAAD/2gAMAwEAAhEDEQA/APpXibxDJAzqnLUR5c5hmYFiwD6CoFgL66iT16YmzUzapQbcKFomRlUlioKlFUCqN9WO5+GMXxwhM8gFb8NzZ32sq8TKLG/W/ljS4plmbKZpk1GWSIUQRZdUAUqR0Nix064DR4DmNRnAFKktINqCmGCQVR6W5P1xrY+f8XBE50jNyOxDSDJyTIukE6OYq+XmFEVdmBIq6FE52XZpjry+Vzs40o3m4jINiW8wHtRB3RhViwO4N4D6jgx8y4hHmtPl4TO2kd86U8oF0dGYYlr+Buu17ZvAczPm0LQZONwApIOczDbsiSAflSoJDHvtRBruH1+8GPj/ABThGZjSTMScJh8qsz1mpGYoq+iSeY9a2+7qa+UmQaDF7Tw9kYKJYZ5cxlmtdWllYsKGpdmUdeh6APtGDGH4e440hMM4VcwihjpvRLGdhLHY6E9V30k1ZsY3MAYDgwYBK4fEkrvqzUsebafNCP7WSlEUpUIIi3KZBGYyUIshi3XzBo4PnGkiUuNLjUjgXQkRijab30kgkHuCML3F8ovtDMuzx5rIzUD3k/FGPyMZYfHThg4e3nnF/wDSA16AxRnfb1v1/dgL2DBgwBgwYMAYMGDAGDBgwBgwYMAYMGDAGDBgwBgwYMAYMGDAGDBgwBgwYMAYMGDAJfitB7Y1gknhmdBq7I1wbD52f1YvZdT7HKSNTLGQV1FlYx6t9vNbEHfqfjQxF4sy4M6Ha3ymeiAJom1hehW90nbegcc+HpteTYg+9E51bsPMt711rp6+U1sdg2eGAgy+vkNdKOgCq3/RH34QvDET/iqcyReesMgKxxRqwVXlkUOhJf3jsRqDm7XDzns6Y4czKpB0xGRa/qxu1/HcYy38IwRLlVQaCst8xCFckrJJbMB5gXCbdOnYVgNfxWxGRzRU6SMvMQRYo8pt7G+3wwkeF8u/tOTDPIg0ySBQiqjhUpYw8fkkQc0sunT5QdW50o1/hA1Hh86x+84SMeg5kiRkn+rTG/heMTgXhuMLw+0ZTDzQpFrTeWUAg/msA5G1i9qs2DH4xyxkyGZVb1cp2WqvUo1r1BB3UbEUeh2OFfwqY52aOVy6SRnQkhD8xGVK1GuXIwVLAUUAB31gMHj+bTw7MUa1KEJ60JHWMmu+zHbFabgkHtmVfSoYxuQy+XUyGGRTtsdg30JwC48z5ZmQaudkakUbHm5Rm0suxJ6AgdCCAxHr9LilDKGU2CAQfUEWDhU8UxiPMwS7ASaoZL0+YaW0j3bLeZgLavN03sUp/Ej5N8tGBqgDPDJ5bCqHi0PrUeRUibUbXSQKsWDgHrBgGDAYPiPhalo5hYk5uVQkMQGQZmNgHUGm022kncajXU3e4fEVmzF/nNGRt25SL9d1OPeNDyJf9Nl//vR4ni/KP/ZT/PgLGDBgwBgwYMAYMGDAGDBgwBgwYMAYMGDAGDBgwBgwYMAYMGDAGDBgwBgwYMAYMGDAYnHYrzGU9S8yg/PLyfw/VjM8FxqMqp0aS0cYraxrVFI3AYAOGG/UhupGNbjb1Pkf62Ydfvymab/LjH8INFJDC4BDxJy2Cu5FEiQblzzKNVqJYE+p3CZEleEJy3dZ8oiGROVSPokBLBnUmw6kUvbesVMhw/Ox8stGXK1a89qGllIA1ysDtq3Kk7L01HTp57KO+ajiWV440iDUhK6iHqvKRtpFbHax6jEWb8MeU689mo9R94TFSOmy6iQBt6E79cBL4ihlzOWkh5DqWCsp1QldassihvODWpaNdtwbxjR5XiHPhl5JKx2WiEyhd1KdWlYGtRIJFk0LAGJJOGQf9b5gAAA1m4+29knez3Pw+d+zfg3izK22ez8qN6ZtihH0FUfh+rAaniJJczlZIVgkVnAAt4QLBDCyst1Yo1vV1vjLynCs+J4ZWjiIitdPOlFqyaW95pAK2qt2oklemNSTwUjLpbMZ0iq2zUw/Ye2FniuQyEOsLLmMzMBp5a5pjvRIV3ZtMRPYsQx7XgL/AI54nKY0iKrG5eOQFJC7KqOHbYRhhYBAqiSdu+FTOw+2SxwTFTOGoqWEShViNSgaX8wCAEkFlNDYEXNwPIcpdWkCbSDy2ILINW+guAW3OzFjZCLq0rWNHPZiB6QaUKSNLAz2oaRlRlEjt7rmpEJPop8wuwZPweuFy5h5nM5Z8pvbQw1DTahgurVQYWBt0rDThH8GcVjkbXl4JWLaVnbdY4yNZPL1AavMQSB0DUNloPAwGZ4iP2S/3+V//KhxMoAzHxeIf8Dn/wDZjO8bZnl5Qt6TZb02/GYd9/Tr9MX+IHTJC9fnGMn0WQbffIsY+uAv4MGDAGDBjwt67YD3BiF84g6uo+bAfvxG/FYR1ljHzdR+/AWsGKI45lyaE8J/7RP4/HHj8fy69Z4RYveWMbevXpgL+DEeXzKyKGRlZT0ZSCD8iNjiQ4AwYSW43xDMtI2TEYjVpEXXHqvSxUPqaZLJrUAAQFYWSeljhvGOJAaZ8rDIyUXKTcpmBuisbBkJ2I/KgE+m4AN2DCPxbiOazK2pfLRbWqMOaw1AHVIqMq/JG+bb4pZNp1ClZs0S1bcxnu9NlQ4YHT0oV8cB9FwYQ2z+eBtcwSLHvQxkdANNBEJ3601107Xb/l7N6gNWXHWw0TqwOkUD+MEDf59/Q4BxwYUm45mww3y4Q9yj333087ptd73tXXE+X43Ob1NFXqI39GJsGbagt9a369LBmwYVJuL5gOv20YurQJ5t9uh1GwfibtfrE3EXcC5pKNMNLIpN6aHkCmrPUnf0o0QcMGEJpDubYGxZd5boGhZLV0YmgfQ0NN46XjM8ZDpKGvcxs3MUgXYBBMinb3qrpYN1gHvBhKj8S5nMuUh+zIJBRkZJF8o99pFIWrBvR1KhddkjT4bnM0kzRzK8i6dSnQmpTYBHMXTHIpvYUjrW4YENgJ+P0cxkV31e0M4rsFy2Yv6ENX1+hxvBsdRWWB5ul9KlSV0kbLZvSAB320mqxpTypJxSJCCWy8DyA7UDK6x1/apb+R+OM/wPOhysTJRJZqOg3paWTa6sUL6jtud7IecdzzR56Hl9ZkeNG6hWLLb0QQQkalulGhdXvlHIO/EEy4JCDmNJN5XnkCry7Mjg6BrdVpAACJAKrGpn5fxvLs937POO1k3kn6EDbdvvPTeocmwXPZfWEtvao1ah7+uOf4eYqxs9yDsLFg78kVVCvSsYreFI9TMAu/w0t6i2Si2/UtZ+eNPM59VoDzMSAFB3omi1eg7/APjipwnjUcoYpIJRrcAoVcABtNeToAQeu/XrgJouCwi/sl3vr5u+3vX8DjN4n4Mik1NFUEjdWVQQwvoy2LG1bEGtrxuJmlIJF0OvlYfqIs4ocX40sBh1MAJJRHvYJtWrTt2bT9L70MAo8R8BTBQebzdOognbTZJJCSEgddyGF0Dsd8R+GOHc2WRJS3lC/omi4b82VXryoNiCADsSDh145xOOGI8x1TUr6dRAFiNnN2RsACScZPhbJuFSSTymZ5pitHZSVEQ332jrqL3PQ7YDHi8E5iHMRLG5lyqli6Oyxhg6NGQAg8pU03lABG12N35Rtj3BgFT8KWr+SsyVFlRG/wBFljcn6AXjdzSxz5c2fs3TUGHYEa1cH1GzA/DEfiHMQrA6zk6JByqAJZy4K6UVdy3Xp0onoCcZXgKd/Zjl5PfyrCG+zIFVo2FEg+UgdT064CjwbVLDHL/Jy6mRWszKLJu6V/MvS6autdjibky2SOFQ3vu08O46dQjdsaPDY2ybNE1tlyS0L1fJB8xhfuFBvQ3QLSmtI1aM3GYENNKin4sBgFg5WZj5uEZXfqefD0+P2NnEQ4NL1HBuHj+1Ol/UDLEfrw1Hj2XHWaP/AHh1H78cHxFBsddgixSOf2LgFccEzGqxwnhY60TILH3ZU4mThGdA8uS4Sh9LlI/VAMMqcciIsayPhFMe19kx0nF0PQSfWGYftTAJ3FsrnooWlOS4ZLo82iOOZ36galBQXQ3IG9XVmgc2PP5rM8gRRZRUkKyqqxTIs6qATqdb0xAlWJog0oPvUfoM/GFVSQkrEAkKIpbYgdBagAnpuQMLfB55crGjy5bQrE8zzxKE52YLrpuT3U5lG6JAB7VgLHC/D86yrI0WVgbXqkfLNKOYKNo8ZQK9mvMxsdheGs4ghzsbmkdGPXysp2232PxH3jE+A+cDh782ESTFYIGzaONJoKuYV4zqB99kZI6IN+YiycaUnjXLHMyhpVROW0YdkdbcMoK2RvpJb5X2vex4k4FmjLqypXS7B2HMMZWUCNBIfKysoWMdrB3F74s8V4eIMlBEvRJcotixZE8QJ3J6nfc9TucBLHxnhz+7Nk21X+fDZ69rv1xzlOEwPJIqqOXSadDuAbBuyjb9B9Kxs5jIRSbyRo9dNSq37Rj5x4y4PlIs5GRlgKjJ+xjA31xjcIy76S1X6jtgHd/C8RNhpVPwkY+nZ9QIFdDYxyfDK1+Vluwb+xvYUN+Vt2+4emPnryKr0sWbQqBWkzDUfNflSZDbMCBtW2w3pLT8QKGhJxBh/e5gUPKB71hmu77dK3wD2/h1SADJIQCSPyWxN2R9ntsxG3rjiTwwjXbtZ76YC3SveMV9NuvTCfls3I4C8ziG/R2Yxj0tiRpAHc3W1d8WTmGUXrzrAE2RK5DAMQdBVh0r4gkjscA2/wCz6H3nlbe93Io+o0gVgk8OwMCHVnB3Ot5CDsRuNVd/TCNm86JAW08R8hYVzJyNtINgTgEg6iBVkAbje606wBvNl55W380kPMY6Rv8Al5GICim+Ow6XYPSHKxylbgQFBS/ZizZu/U1p+l4jz/iLLPG8ccquSCtRBpKHf8kGo1eFzwesftpqHlK+XUqrJGhPnIIAUm60jf4gdALe+IPpicnfyttdXsdvr0wCf4U4rrzuYGl0Ei6lWSN42I5szcxdY3Uq6DqCPKK2sMPh7JtEjIzXpdqFNspO3vWbNFveI83YUBQ4x4dkzGUhSGTkyxhSG33uMqy2hBW7vUOhA2PTG/konVftG1sSxJqgLYsFHwUEKD1NWdzgEfwb4gRjnc1PNFGZJjylkZIyIVUctiWbcMrLv3AHasY/hbjDZeRsidMxEevnZWZXC6jIhQAoANLlu9glNtzT6/g/KsAGhRgAFFi9KC6RSd1UXsAaGFXKcKiyHGjyISI3yLMwQlm1DMKLpms7FVAHyAwGbxrN5mOWOWNI9OXkWBFfVqlbMhFIryhQqKo2A6N1G50OGzPnMxlmACrly0spBBAlcAEar6LGCt17zCqC7XuM5gS5qKMWhM0WZIcV9nAKPut1YlVBPl2PesRR8GZ5c0jE8uaTIrIAAQyrGDICR2cAIQfze1HAUfFeezeYyssuWdkgXT9p7onHM87QqhtYa35jElhekUbOplvC8EoykCKFiigEpZKVyxURRklQPWRrPcDb02PHHAZM5kZYIHWORgpUtYUlWDaSRuAa6jptjD8L8UMR5cw0S5ZBFOm3lgJJimUgDVGpBBahQbUQK3Bq4dwVYYyiyTMDtbyMxHX3T+b17fDC/wAa8PwpPk2GrWcwTqL6mvlOOr9vgu/f44cQcLniWZBmMuWO8azzKL7pH1NMGK71XQ2LPQEMDjGaWfikRlCvBCsoSN7pplYapAtUaYaATfutt3DRlOLmSVKQ1Tq1GwCQrAmwPStgeuF58v7Pm+Hl/fEWaZ+i27gSy0L2Gtr67UOu2GKLiqyOjC+pUUSRbVsbWu19f24DZwYMGAT+NZb2niQy7tpRMnKy+olmLQFx2JWMOB/aPrjX8O5mUnMJMwcxTaFYIEtTDBL0Hxdv9DGZxxHHEECOEbMZTMQxsa8syMsikd+hY7fo79Bix4c4XIkhaRGjADUpZCAWKnSnLY6lFHzOASWugScBtcRzQSNjrCGiFJ3pq22savleF7N5TMRtqk4hOqE2rLFlWU9ToK8kt8qu/UHGnx2OQFZEUsFDBtLAEe6wamIDqNJtbB3sbgYj4Rlo7ZpCDNZ1K3WMMfdUECl72AAxs98BiZPguflIIz+Zji2Op0yxkYWdgoiAQH1s9viMSvwmaE1mc/nCp2WReQFJ3pSqQalfsN2DV2J04vycUEbFMqeZdgr1jjI/RaxQB6rekdLQ9eOH5WKf7WadZmBIK6qVTtalTR27qQB0sEi8BlZTgc87XHnc+sW/nkki83awqRjvv1+ZBBUz/wCzWg1mM7n0ro3tJEb15jRCjSetq30urxoyZ3kvpyzc5TtyrZgnStEgvSOn2ZsAURoHXjLTRSkSZjMI1mli1BFBBoqVJstdbH5EsKwFDhEiwZrVz8y0HJlLNmJXddYeLSQG93yiTf0Buqw5s4AJJAAFknoB636YScxwmOXOxRrLzI2R5GBp9PKaFRHZ7MH6tqPk9dw7MLFEWD122OAw+DzK87uZXYsWESsAqhNmOgaQbOkWGN0tgAGzvYXPD/hzlGuZqSFtMY0aWpY+WvMayHKoxAIVetmzhjwBjO8R5cPlJ1YWDFJ9DpJBHxBoj4gY0cVOL/zeW+nLf/CcBxwN7y8RJvyDCl4gkiGbYOwUnR7xKhhYFaroV7xPZVJ6CwzeFBWSy/8AdIfvF4j4V/O8384f8B/192AUFeIsOXIurTlgrHYhubIzWpNrpJJYH3bF1YxzNmI5GGmRB+Q0nWm5JkYKKbY+UCuxK+u30kjBoHp/o9cB8/TOQnRUken7I3qUglp2Umx0qt/g1nbfEOSz8caI3MjenQmmB0jnrGe/u7tfpZvYXj6NoHoMR+ypudK73ew3sBTfrYAHyAwHzk8RhCSBp0vTmQ1kEjQzChRq9KhtPUi2HQ4r8Y4jCJpCJ4gftxYcdNEchAqwSwta7kPW4x9RWMAUAAPQD4V+zbAkQAAAAAoAAUAB0r5YD5TwrjEcnEsoqMjtZDaGUkFoUksgHdQEAJFgMSNiDj6L4kjZsu4TZrSv+8S/1Xhc8XmuLcIHq+b+8Qqb+Pf78MPiefRly3YNHfToZFHcEfqwGrgwYMAYTOKrGONQl6psjmA2qtOlZY23+G567Yc8JvHQBxfKmQ/Zvlp0YVtsyP5j6WBXxH3BzxiKpjLBJEirHELYsym5JCxCqd2GhNtgQTZGMnLcQMUkpil58TCDNCYhjqZFCSRABSCSkJ0ixpvrsAdTiuVeabTk0jkjCQsan5S3zZCfdje9lA1CnXbSRZxU4nwPisqkL7KhUFVYyO7FdLIAToCklXYElNtjROAaYvF+UKa+egAsmzRGkMzWPgFJ+QOFPxZxqNpIczlZmE8TmMwlWVplLIXj0Ovm2WyBpPQkiqxQh8E8REciFMqNWooRPLaalkU2VRdxqHugDaqo1iwnhbinusuWMYGkRmaTzJzNfLLBPL0UlqJO4N3eA2PDXjOBYSryh0QIY3WOUakc6Uj06fyqmk0iyQUPUnGf4g4+k2ZQR6niky0qpKiSMqOdyW0gm/JVAX5q77ZkfgTiAykeWePKyIkiMft5F1BSnlZOUUohBXUizRokY2Mv4f4mmkqMjaoY1DGYLps+8kaaAarZaAqhsTgI874tinznDXTzalzLlQRX5C61E0b1AjbfY7YY8pxrnFCyotMpFSlj5vKPzVHQk9+nx2RTwvNZfieWfMckmUTVTs6giGm1KyxooJ3BAG7AE9Bhvm4yGkhDyxbuoUK6HUxeLsGO9X/44BqGDHinHuAy/EPBDmY10SGKWN1likAvS62NxfmVlLKR3BOOeA56ZzNHmOXzInVS0WoKwaNJAdLEsp83cn5nGtjM4YRzs0AN+ahJ33uCH+GAt8RZRDIXBZAjagASSuk2ABuSRtthRPiXKodsrnSQQtGKQWxqgRI4BY6hsdzYO+GrjB/F5b6ct7+Wk4XXdBFGpKOsrGy11K8qsxUqBRDGQk9Pc7UMBXzPH4apuH54WSKEdaj0oaZqJ/q3dA0KBxDlOMZZj5OHZt7JU2IjTAA6TqzHlajddSN+m+O8mEHnMhdljkWPXdNGJZUWQ2RqLLHCjNe6kEkBrMOXzSl4mMigtzFkIIXTGollR381WkoRUNdHarDGg9n45lk1B+GTAR0W1eykIaDURzzTAGyOw3NAgnifjQKqzcHBBcRrqkyhbUd1ULZuxR8t7b9N8Az4jy8VyxBrRpOZpsyl0kc2X8ty8wNWrSoB2Ci6/Dp4UcNI4ESCUJRGkI3s5oLqOwLZpF3IEdgGqsLOR4zHJI8R4fHl2MTMHBgc0GjuxHR0DWratVGtjtYJMoge2y41CidPtYobAe6SAPQ9MQ8HHtGciVzrUxZo8xRpNibKSKQQTS6gSB0OlyARhwi8PoJGbU1GyFpRVtrO9WRd7ehrehQT8FcGMnTott1oijpXaiFI+qj5DF/FLhcQUOo6K+kfABUAGLuAMQZ8/ZSX+g3+E4nxV4qlwSj1jcf8JwFXwsfxLLf3Mf8AhGIeEn8bzfzh/wABx34Qa8jlif6JP2Y84VBpzOaNk6mjNemzDbAbGDBgwBgwYMAYMGDAJXjNf/KfCa6iWf56eWgP0xseM9Psw1kgc2Dptf2qDT9cZnidq4twr0Ptg+vKjIH6jjR8bQa8soq6nyxqrsCePY/D1vteA38GDBgOZJAoJOwAJPyG5x8lzfij27O5WbTDBEutY/aPOZkmSVRIyrQRRyiCpY0WBO2PrUiAgg7ggg/I4+JcO4f7PO2WuNDDNFEsko1lgJgsekbaV0lRItjyzqfTUDJwnxjIrGQeyyryYbSPXAV1GUnTqDa9Ok3sKGg9Dt9B4bnxNGsiggNezAAgglWU0SLBBGxI22Jx8vyOYRtNZmCQxJFs8YcACKXdjqNEGS9JoEqPdANfRvC2U5WTy6VWmKO+2+kE7dtycBqYMGDAGDBgwHy3P5qYcQzAKrIyyhFadri5LiEpGqgMyflKbSu50Hci8TQZrMLFGA+WZQEcbSvSjLTp0CDtGx09iK6tYqfhWyenNI/KeTnQ6QFZlUvGzgcwqRQPNQbmjpA61XsOStWvIRLTSru0C15s0EBCEjvpIJAPLPWwGBo8Ezu0s4agEWFCFcunMXmKxF0Ax0i/Kpvc3Yw3YXPAuTVMuzIjRiSWRyrNqKkNy61Em/cvqep3wx4AxmcMzCmfNKAdSvHq60dUMZFfcf8ARxp4X+CP+P58fHLH74a/y4DT43Noy0zBVfTFI2l91akY039U9D8MYkXBs4Vphw5fll5WFelGQY2uOvWVnJ3AikP/AANi5GbAPwGAXjwnOGiXyBI/90l2Hw/GMeNwPN9pcgP/AJGQ16b+1Df6YZMGAWk4LxAdM7lx66cjR+n4xX3g48PA+I/9ZKPlk4/3yYZsGAVYjmsvmYxPmzmI2inZlMMUdGMRkEFBf5x74s8PzJXMPq94iPXsatiVs+W9n8os1p3x3xc/j2VU9HjzSn5aYj+7FPJcOl9qZHcaU81hCCwJV7Yl6GpjINrBAfZStkGLKAeev0zfzpcWMU+HnzSj0kP+CM/vxcwBiDPfkpP7Df4TifEOcB5b110tXzo4Cl4Z/meX/uo/8Ixzwx7zOZG2xi+vlY7/AH4h8OtKMpAAqMBFH5jIwJOkWSOWd7vucVos1JHmZysTSFuVq0sKRgrbWwB6Edh3wDJgxi/y+9gchiSA1K6MWUlhaXStQAJthQZe5APLeI2BA5LGwLXXHrGzE2ASukUBerqw274DcwYxP5dn7ZSQjt51xWl8R5odOHTN6kSw19LIP3gYBkwYUh45bmiM5Ygk1XOhJsVqUb6dai2KFlNDYHtJD4zZyumHSCuqpJUDAUW1HRrVF90WxG7j0OA48VKP5Q4YT/STqPrED/lxvcZg1xafVo/X+lQ9vlhQ41mZps1w8vAIqmcxtzVkUsYWokJRK/X09cMWbTNBftHgZCyAhYpA1M6rsWlIB37jAbeDBgwBj5R+ELh3K4iJViic5iIBTILCSIeUz6aJJVXifYHZGBoEkfV8JH4WuHh8mspQOIJVdgb/ACbAxPuNxWsPe/u4BeeKblSBvZiGVgqgk6ZG1BdBZTdGZl2oEbbCgfq0UelQo6AAD5DbHy3wnlRJmoYwsYQoZ3CRcveN4nWzoH57r5R08w74+qYAwYMGAMGDBgFD8KHCFmyWoqW5LrIQG06k9x1Ldl0tZ+C9sI2VlVE1ezoVXzWJ2L83Tzemu2/PDUb8zUCS2Pr/ABLK82GSMgHWjpR6HUpXf4b4+L+AOGtO2RBQq3Md5WqOz7OEZwx1FrMrRqbHRj3wH2PgWRMOWhjbdkjRWPq4Uaj9Ws/XF7AMGAMYmT/85Zn/AOHyZ/8AqZ4X89v1DG3hZ4pOctxCOUecZpEy7RqCZF5byOsygA6o15zB7rSCps9MAw5uPVG49VYb/EEY5yB+yj/sL/hGIOKOSojU6TIdOrfyiraj01kbLfffeqNyNAAAOgAAwHWDBgwBgwYMAseL82Yp8jIBqqWaxdbeyzt6HYab6Hp0JxZy/EwWkmCg/ZIDRBB0yzL7/wCgDZsgULsA2MSeK8srQrIzmN4ZEkicAsRLfLVdI3cPrMZUbkPQ3quIuISazUJUjLxsENWrkklCVuwtgbDs1XeAm4BmuY2YaquVe9/+jZc7EdRvjXxU4ZlwqWG1lyXZ+motW4HYVQA7ADcnc28AYqcWzwhheRhqCrZFgX2q2IG+LeK/EMtzInQabZWA1KGAJGxKnZgD2wGBl+LnJxxwPEW0IFtGBFKu5rqBQJ37Ygy2bfNZljBK8FINdLG4JGmgdR2NNdAdDvVi6kcbkWiu2kaLEuYYeUlKDJlTqqtje/yONbwjlweZLpoluXTay40FgSxkVXXVYIWqqm6sQA9i8KuL1ZqSyACUjgjO2rsEK76t7Buh6DHD+EHO3tLsv6MkULC/NvSqoIN2QQegwy4MBg/7OzUB7bMK7KkSgfAALsMeL4cnF/j+YN+qw7fLyY38GAU5PAZZw7ZzM6h+cq5dX6g/lBFr7dye+CP8HqoUKZrNLy60hmikApWTpJEa2bt1IUndQQ2YMB8+49H7LmcvzJcxmdJ5qmRoQqkMItKhVQKx5gAJ63QHcWeIeOgyBTERZQ7utjTINiCBR1LRsir3rHX4Ssr/ADaUqZNMjII0LrK7SLQ0GNWZgArlk6EWT7gByeKRy8lVeBqkdY25sucXSZWEfncRgEeYDqbsCxgPofDs6JokkXo6hhurVYurUkH6E4s4r8OyvKiRCQSqqpIVUDEDdtK7LZs0PXFjAGIM/klmieKQWkisjD1VgVI+44nwYBN/B/4Zky2ppoxG4jiy48wfWIzITKGBJp9S0rURoG2HLBgwBgwYMAYMGDAGFXw94FGUzcs6ys0b83lxFaERlkSWXzX5gWRasWBY3w1YMAYMGDAF4wON8PabMZcxlo2jLM8ykiorQtAB0bmFVuwaCE7HTjYzOQjkIMkaOVuiyqxF1dWNrofdiu3AMseuXhPf8knX7sBU4wE1pMz2sOotGJCB2OsoGAd1okBr71uBi+/FYV2aWMfN1H7TjlOCZcChBCB6CNAPT0xaECgUFFD4DAVv5Zg686Kun5ROv34kHEYv6SP/AH1/jiXkr6D7se6B6DAV5OKwrsZYx83UfvxW/wBp8p/6zB/3qfxxpAY9wCr4t8RZdspKqPDK5ChELWNZddLUpBOg0/lIPl6jrimk8LXHzrXliC9eptCsF160tjI1ByehGkHoSHbBgMfh/GYljVACNAC1HFKUFAClpDt6D0xro9gEdDvj2sGAMBwYrtkIybKLdV07YBfl4MXd1cKNBLajH5dLDUNABFb6r3JsE2NVY1PDOXZMrGHqyNWwrY7i/Vq6nubxcHDox0RdvhjyThkTbtFGx9Sin9owFjUMek4zh4byo6ZaDb/2Ufz/AEcdycCy7CjBCR6GNCP2YC7qxFJnEX3nUfNgP2nFRvDeVPXLQH5xR/8ALiSLguXX3YIV+UaDvfYYD1uMwDrNEP8AtE/jj08YguudFfX8on8cC8JgAIEMVHqNCb/PbfHQ4ZECSIo7Io+RdwOx236nAL/jd0mybiN4ZCn2hQ6H1KoJIXfZx1B9RXexieHeHmTMZdgsChUeVgMugOnmBIyrddTaSyv2UHrqw6P4dyx65eA31uKM/wCXEbeFcmeuVyx+cMX/AC4DTvHuMVvBGQPXJZQ9v5vD/wAuNiKIKAqgKoAAAFAACgAOwwHWMWLiE/Ml+zYr70dqV2UtGy3W5OkOL6h+wAxtYjjnVjSsDsDsQdjdH5GjRwFP2max5KBYi6ulrUG94daK/NlO4vHEebn5VmIczRenoNdL5b1HbrvjRMgBAsWeg9e+MXKZSWL32jVbXzavMv2jfZglBqQgirN2SOlUGhlp5TIwdaSrVqomz7p8x3Hyo2PiBWy0s+kageZqAcUOXXM3ZTsT5Nxv23F44KT8vaRASFolrFnT0Ojc7MOm5YGh0xJcoN8yOta7E/mk1osDqQQQfWh31YDuPMzHTcYFiOyfj+U21bVYrc9+uJYppTGxKgOAaWup02Pzu5+P8cVZ1nGkcxAWsDUerGPYDy7kMC3xF+mLfD5CVsurqd1ZTe1nbbY/P+G4RSTThiAqkUKajQJYA7aragb7XXbHcEsxcBlULpskdmpfL73Y2brpQ7Xi7ePNQur3/wBfxwHuDBgwBirn2fT9mCSCGrbzAMLXfuRdfH0xaxy8gHU1/wDy/wB2Aos8+qgFC2Rd/m9jXqP0e9e8PdxHzsxsdIA5dn3LElN5fe6Ahd77/MjRilDKGU2CAQfUHcHHJlDWAQSOo7dxv9QR9DgKEuYzFvpRaDDTuN49JB6nZwwvfYggbbkdzLIZ7Ovl0mnQQAGDMX12dwRo9fzqonemmWeBVQSxINYYarBKKBqjs9QBYDdVUKDdXiZeHMCuuVjT2PPItppC6TRpjro7jcbGySSEuVnn0rrRbtdW4Hl0rqI/raidvRTudrly0kpYa1AXTvWk+al+N1eofw71snkXXSGlLmv0pBYCxAn3tzak2f0/ndiCXlAiWVSaLWTR0jSDfagT1FdRtgIxLmfL5UNq5IsCmGjQLB2s6rIutvliQvNqAoEWLO2w1jer6lb+W3qavYMADBjy8e4AwYMGAMRz3VC96GxAIBNEi/Tr/HHbuACTsALJ+A3xHFmVYsBdqQDsRuQG7jfYjpgKEUmZ0DyqGCi7K7sGAJ8pIogE/wBWxs3QSNLPpNKCdW11Wkrqv3uoJ01tddgbFxp1BC2LNCu+4Yj5e6fuwT5hUUs5Cqosk7AD1PwwFXXP0pej+bY0dR0eWxY0jfcGyOm9e5qN2gYURJpNBWo66JADAja++1jri0k6sLBBHSx63RHzvbHJzS6dWoFaBsbij0O3bveAz3E6CoxY035yGOsrMSCS241csdehO9dBXzVbhQaHZWF9z7wJN/IFd9idI0ZsyqVqIGpgovux6D649jmDC1II3Fj4Gj+vAUcvJPq+0XbSuylPeNatyQaHy3xo4Lxy0gBAPfYfcT+wHAdYMGDAR5iPUjKDRIIv0sVeM2PhDXevT5o2pRVKqKnLsMNQ2fetiwNeUY9wYCSXhjFmZZCpJJFDodCoO+4FE10Oo/PE2YyIZFS9lZW7mypDje76gH6YMGArpwak0a2Iqt+45ZTcAgGyS59ScdScLJJ+0YDfYf2mYdelWKr9EYMGAlz+Q5um2K6SGBAGzDod/qPriFeEUABI4ChABfTRora6vy7/ADODBgIo+BsP+mk3A7mroWa1dyL+FkYtrlGDJvYUNZ7kkKKPrvZ+gx7gwFvBgwYAxXzmTEgokjZht/WUr9+PMGA9gyYVmazbV8gBdAffin/IS0o1NQ0bbbhaNfIkaj8ce4MBLnuFiVgWJoAgAV3ZS1+tharpucRLwNNrJJFmyB1Jc6vnbCj20jBgwEsHClVgQTQJNdt1C/PYBe/bHuZ4cHcMWYEUKFUV1I9G/Up9xPwr3BgIjwcfpHq7b0d2BB+Q3PT1rptjl+Cg2Czbkt0XYltQ7dAb/fgwYC4kFPfQBQoH1vf5bV9cT4MGAMGDBgIM9luZG6XWpStjtYq8QrwxdQazYZm7blq67dqAHyGPcGAJuHhm1WQbU7V2qh06bH/ebHL8MBiEQNC1JPrTBze/5xuzd7n54MGA4j4MoBAJvbfa9izfXzMWs9e946/khaIBZRVACtvd6f7q/d8cGDATZjJB1VbIClSK9VIZevbbFQcBXbzPQQR1e1Aglvix3sm+pwYMB4PD6WTbEkAE7bkOX1G+rWT9+J14fQjAOyNq369HA6Df3h9BgwYC9gwYMB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6152" name="AutoShape 8" descr="data:image/jpeg;base64,/9j/4AAQSkZJRgABAQAAAQABAAD/2wCEAAkGBhQSERUUEhQVFBUWGBcXFxgXFxYYGhcWHBcWFRoYGRoYHCYfGBkjHhobHy8gJCcpLCwsHR4xNjAqNSYtLikBCQoKBQUFDQUFDSkYEhgpKSkpKSkpKSkpKSkpKSkpKSkpKSkpKSkpKSkpKSkpKSkpKSkpKSkpKSkpKSkpKSkpKf/AABEIAKcBLgMBIgACEQEDEQH/xAAbAAACAwEBAQAAAAAAAAAAAAAABgMEBQIBB//EAFEQAAICAAQEAwUCCQkEBQ0AAAECAxEABBIhBRMxQQYiURQyYXGBI5EHJDNCUqGxwdEVNFNicnOywvAWkqLSQ1WDk+ElNURUY2R0hKOztNPx/8QAFAEBAAAAAAAAAAAAAAAAAAAAAP/EABQRAQAAAAAAAAAAAAAAAAAAAAD/2gAMAwEAAhEDEQA/APpXibxDJAzqnLUR5c5hmYFiwD6CoFgL66iT16YmzUzapQbcKFomRlUlioKlFUCqN9WO5+GMXxwhM8gFb8NzZ32sq8TKLG/W/ljS4plmbKZpk1GWSIUQRZdUAUqR0Nix064DR4DmNRnAFKktINqCmGCQVR6W5P1xrY+f8XBE50jNyOxDSDJyTIukE6OYq+XmFEVdmBIq6FE52XZpjry+Vzs40o3m4jINiW8wHtRB3RhViwO4N4D6jgx8y4hHmtPl4TO2kd86U8oF0dGYYlr+Buu17ZvAczPm0LQZONwApIOczDbsiSAflSoJDHvtRBruH1+8GPj/ABThGZjSTMScJh8qsz1mpGYoq+iSeY9a2+7qa+UmQaDF7Tw9kYKJYZ5cxlmtdWllYsKGpdmUdeh6APtGDGH4e440hMM4VcwihjpvRLGdhLHY6E9V30k1ZsY3MAYDgwYBK4fEkrvqzUsebafNCP7WSlEUpUIIi3KZBGYyUIshi3XzBo4PnGkiUuNLjUjgXQkRijab30kgkHuCML3F8ovtDMuzx5rIzUD3k/FGPyMZYfHThg4e3nnF/wDSA16AxRnfb1v1/dgL2DBgwBgwYMAYMGDAGDBgwBgwYMAYMGDAGDBgwBgwYMAYMGDAGDBgwBgwYMAYMGDAJfitB7Y1gknhmdBq7I1wbD52f1YvZdT7HKSNTLGQV1FlYx6t9vNbEHfqfjQxF4sy4M6Ha3ymeiAJom1hehW90nbegcc+HpteTYg+9E51bsPMt711rp6+U1sdg2eGAgy+vkNdKOgCq3/RH34QvDET/iqcyReesMgKxxRqwVXlkUOhJf3jsRqDm7XDzns6Y4czKpB0xGRa/qxu1/HcYy38IwRLlVQaCst8xCFckrJJbMB5gXCbdOnYVgNfxWxGRzRU6SMvMQRYo8pt7G+3wwkeF8u/tOTDPIg0ySBQiqjhUpYw8fkkQc0sunT5QdW50o1/hA1Hh86x+84SMeg5kiRkn+rTG/heMTgXhuMLw+0ZTDzQpFrTeWUAg/msA5G1i9qs2DH4xyxkyGZVb1cp2WqvUo1r1BB3UbEUeh2OFfwqY52aOVy6SRnQkhD8xGVK1GuXIwVLAUUAB31gMHj+bTw7MUa1KEJ60JHWMmu+zHbFabgkHtmVfSoYxuQy+XUyGGRTtsdg30JwC48z5ZmQaudkakUbHm5Rm0suxJ6AgdCCAxHr9LilDKGU2CAQfUEWDhU8UxiPMwS7ASaoZL0+YaW0j3bLeZgLavN03sUp/Ej5N8tGBqgDPDJ5bCqHi0PrUeRUibUbXSQKsWDgHrBgGDAYPiPhalo5hYk5uVQkMQGQZmNgHUGm022kncajXU3e4fEVmzF/nNGRt25SL9d1OPeNDyJf9Nl//vR4ni/KP/ZT/PgLGDBgwBgwYMAYMGDAGDBgwBgwYMAYMGDAGDBgwBgwYMAYMGDAGDBgwBgwYMAYMGDAYnHYrzGU9S8yg/PLyfw/VjM8FxqMqp0aS0cYraxrVFI3AYAOGG/UhupGNbjb1Pkf62Ydfvymab/LjH8INFJDC4BDxJy2Cu5FEiQblzzKNVqJYE+p3CZEleEJy3dZ8oiGROVSPokBLBnUmw6kUvbesVMhw/Ox8stGXK1a89qGllIA1ysDtq3Kk7L01HTp57KO+ajiWV440iDUhK6iHqvKRtpFbHax6jEWb8MeU689mo9R94TFSOmy6iQBt6E79cBL4ihlzOWkh5DqWCsp1QldassihvODWpaNdtwbxjR5XiHPhl5JKx2WiEyhd1KdWlYGtRIJFk0LAGJJOGQf9b5gAAA1m4+29knez3Pw+d+zfg3izK22ez8qN6ZtihH0FUfh+rAaniJJczlZIVgkVnAAt4QLBDCyst1Yo1vV1vjLynCs+J4ZWjiIitdPOlFqyaW95pAK2qt2oklemNSTwUjLpbMZ0iq2zUw/Ye2FniuQyEOsLLmMzMBp5a5pjvRIV3ZtMRPYsQx7XgL/AI54nKY0iKrG5eOQFJC7KqOHbYRhhYBAqiSdu+FTOw+2SxwTFTOGoqWEShViNSgaX8wCAEkFlNDYEXNwPIcpdWkCbSDy2ILINW+guAW3OzFjZCLq0rWNHPZiB6QaUKSNLAz2oaRlRlEjt7rmpEJPop8wuwZPweuFy5h5nM5Z8pvbQw1DTahgurVQYWBt0rDThH8GcVjkbXl4JWLaVnbdY4yNZPL1AavMQSB0DUNloPAwGZ4iP2S/3+V//KhxMoAzHxeIf8Dn/wDZjO8bZnl5Qt6TZb02/GYd9/Tr9MX+IHTJC9fnGMn0WQbffIsY+uAv4MGDAGDBjwt67YD3BiF84g6uo+bAfvxG/FYR1ljHzdR+/AWsGKI45lyaE8J/7RP4/HHj8fy69Z4RYveWMbevXpgL+DEeXzKyKGRlZT0ZSCD8iNjiQ4AwYSW43xDMtI2TEYjVpEXXHqvSxUPqaZLJrUAAQFYWSeljhvGOJAaZ8rDIyUXKTcpmBuisbBkJ2I/KgE+m4AN2DCPxbiOazK2pfLRbWqMOaw1AHVIqMq/JG+bb4pZNp1ClZs0S1bcxnu9NlQ4YHT0oV8cB9FwYQ2z+eBtcwSLHvQxkdANNBEJ3601107Xb/l7N6gNWXHWw0TqwOkUD+MEDf59/Q4BxwYUm45mww3y4Q9yj333087ptd73tXXE+X43Ob1NFXqI39GJsGbagt9a369LBmwYVJuL5gOv20YurQJ5t9uh1GwfibtfrE3EXcC5pKNMNLIpN6aHkCmrPUnf0o0QcMGEJpDubYGxZd5boGhZLV0YmgfQ0NN46XjM8ZDpKGvcxs3MUgXYBBMinb3qrpYN1gHvBhKj8S5nMuUh+zIJBRkZJF8o99pFIWrBvR1KhddkjT4bnM0kzRzK8i6dSnQmpTYBHMXTHIpvYUjrW4YENgJ+P0cxkV31e0M4rsFy2Yv6ENX1+hxvBsdRWWB5ul9KlSV0kbLZvSAB320mqxpTypJxSJCCWy8DyA7UDK6x1/apb+R+OM/wPOhysTJRJZqOg3paWTa6sUL6jtud7IecdzzR56Hl9ZkeNG6hWLLb0QQQkalulGhdXvlHIO/EEy4JCDmNJN5XnkCry7Mjg6BrdVpAACJAKrGpn5fxvLs937POO1k3kn6EDbdvvPTeocmwXPZfWEtvao1ah7+uOf4eYqxs9yDsLFg78kVVCvSsYreFI9TMAu/w0t6i2Si2/UtZ+eNPM59VoDzMSAFB3omi1eg7/APjipwnjUcoYpIJRrcAoVcABtNeToAQeu/XrgJouCwi/sl3vr5u+3vX8DjN4n4Mik1NFUEjdWVQQwvoy2LG1bEGtrxuJmlIJF0OvlYfqIs4ocX40sBh1MAJJRHvYJtWrTt2bT9L70MAo8R8BTBQebzdOognbTZJJCSEgddyGF0Dsd8R+GOHc2WRJS3lC/omi4b82VXryoNiCADsSDh145xOOGI8x1TUr6dRAFiNnN2RsACScZPhbJuFSSTymZ5pitHZSVEQ332jrqL3PQ7YDHi8E5iHMRLG5lyqli6Oyxhg6NGQAg8pU03lABG12N35Rtj3BgFT8KWr+SsyVFlRG/wBFljcn6AXjdzSxz5c2fs3TUGHYEa1cH1GzA/DEfiHMQrA6zk6JByqAJZy4K6UVdy3Xp0onoCcZXgKd/Zjl5PfyrCG+zIFVo2FEg+UgdT064CjwbVLDHL/Jy6mRWszKLJu6V/MvS6autdjibky2SOFQ3vu08O46dQjdsaPDY2ybNE1tlyS0L1fJB8xhfuFBvQ3QLSmtI1aM3GYENNKin4sBgFg5WZj5uEZXfqefD0+P2NnEQ4NL1HBuHj+1Ol/UDLEfrw1Hj2XHWaP/AHh1H78cHxFBsddgixSOf2LgFccEzGqxwnhY60TILH3ZU4mThGdA8uS4Sh9LlI/VAMMqcciIsayPhFMe19kx0nF0PQSfWGYftTAJ3FsrnooWlOS4ZLo82iOOZ36galBQXQ3IG9XVmgc2PP5rM8gRRZRUkKyqqxTIs6qATqdb0xAlWJog0oPvUfoM/GFVSQkrEAkKIpbYgdBagAnpuQMLfB55crGjy5bQrE8zzxKE52YLrpuT3U5lG6JAB7VgLHC/D86yrI0WVgbXqkfLNKOYKNo8ZQK9mvMxsdheGs4ghzsbmkdGPXysp2232PxH3jE+A+cDh782ESTFYIGzaONJoKuYV4zqB99kZI6IN+YiycaUnjXLHMyhpVROW0YdkdbcMoK2RvpJb5X2vex4k4FmjLqypXS7B2HMMZWUCNBIfKysoWMdrB3F74s8V4eIMlBEvRJcotixZE8QJ3J6nfc9TucBLHxnhz+7Nk21X+fDZ69rv1xzlOEwPJIqqOXSadDuAbBuyjb9B9Kxs5jIRSbyRo9dNSq37Rj5x4y4PlIs5GRlgKjJ+xjA31xjcIy76S1X6jtgHd/C8RNhpVPwkY+nZ9QIFdDYxyfDK1+Vluwb+xvYUN+Vt2+4emPnryKr0sWbQqBWkzDUfNflSZDbMCBtW2w3pLT8QKGhJxBh/e5gUPKB71hmu77dK3wD2/h1SADJIQCSPyWxN2R9ntsxG3rjiTwwjXbtZ76YC3SveMV9NuvTCfls3I4C8ziG/R2Yxj0tiRpAHc3W1d8WTmGUXrzrAE2RK5DAMQdBVh0r4gkjscA2/wCz6H3nlbe93Io+o0gVgk8OwMCHVnB3Ot5CDsRuNVd/TCNm86JAW08R8hYVzJyNtINgTgEg6iBVkAbje606wBvNl55W380kPMY6Rv8Al5GICim+Ow6XYPSHKxylbgQFBS/ZizZu/U1p+l4jz/iLLPG8ccquSCtRBpKHf8kGo1eFzwesftpqHlK+XUqrJGhPnIIAUm60jf4gdALe+IPpicnfyttdXsdvr0wCf4U4rrzuYGl0Ei6lWSN42I5szcxdY3Uq6DqCPKK2sMPh7JtEjIzXpdqFNspO3vWbNFveI83YUBQ4x4dkzGUhSGTkyxhSG33uMqy2hBW7vUOhA2PTG/konVftG1sSxJqgLYsFHwUEKD1NWdzgEfwb4gRjnc1PNFGZJjylkZIyIVUctiWbcMrLv3AHasY/hbjDZeRsidMxEevnZWZXC6jIhQAoANLlu9glNtzT6/g/KsAGhRgAFFi9KC6RSd1UXsAaGFXKcKiyHGjyISI3yLMwQlm1DMKLpms7FVAHyAwGbxrN5mOWOWNI9OXkWBFfVqlbMhFIryhQqKo2A6N1G50OGzPnMxlmACrly0spBBAlcAEar6LGCt17zCqC7XuM5gS5qKMWhM0WZIcV9nAKPut1YlVBPl2PesRR8GZ5c0jE8uaTIrIAAQyrGDICR2cAIQfze1HAUfFeezeYyssuWdkgXT9p7onHM87QqhtYa35jElhekUbOplvC8EoykCKFiigEpZKVyxURRklQPWRrPcDb02PHHAZM5kZYIHWORgpUtYUlWDaSRuAa6jptjD8L8UMR5cw0S5ZBFOm3lgJJimUgDVGpBBahQbUQK3Bq4dwVYYyiyTMDtbyMxHX3T+b17fDC/wAa8PwpPk2GrWcwTqL6mvlOOr9vgu/f44cQcLniWZBmMuWO8azzKL7pH1NMGK71XQ2LPQEMDjGaWfikRlCvBCsoSN7pplYapAtUaYaATfutt3DRlOLmSVKQ1Tq1GwCQrAmwPStgeuF58v7Pm+Hl/fEWaZ+i27gSy0L2Gtr67UOu2GKLiqyOjC+pUUSRbVsbWu19f24DZwYMGAT+NZb2niQy7tpRMnKy+olmLQFx2JWMOB/aPrjX8O5mUnMJMwcxTaFYIEtTDBL0Hxdv9DGZxxHHEECOEbMZTMQxsa8syMsikd+hY7fo79Bix4c4XIkhaRGjADUpZCAWKnSnLY6lFHzOASWugScBtcRzQSNjrCGiFJ3pq22savleF7N5TMRtqk4hOqE2rLFlWU9ToK8kt8qu/UHGnx2OQFZEUsFDBtLAEe6wamIDqNJtbB3sbgYj4Rlo7ZpCDNZ1K3WMMfdUECl72AAxs98BiZPguflIIz+Zji2Op0yxkYWdgoiAQH1s9viMSvwmaE1mc/nCp2WReQFJ3pSqQalfsN2DV2J04vycUEbFMqeZdgr1jjI/RaxQB6rekdLQ9eOH5WKf7WadZmBIK6qVTtalTR27qQB0sEi8BlZTgc87XHnc+sW/nkki83awqRjvv1+ZBBUz/wCzWg1mM7n0ro3tJEb15jRCjSetq30urxoyZ3kvpyzc5TtyrZgnStEgvSOn2ZsAURoHXjLTRSkSZjMI1mli1BFBBoqVJstdbH5EsKwFDhEiwZrVz8y0HJlLNmJXddYeLSQG93yiTf0Buqw5s4AJJAAFknoB636YScxwmOXOxRrLzI2R5GBp9PKaFRHZ7MH6tqPk9dw7MLFEWD122OAw+DzK87uZXYsWESsAqhNmOgaQbOkWGN0tgAGzvYXPD/hzlGuZqSFtMY0aWpY+WvMayHKoxAIVetmzhjwBjO8R5cPlJ1YWDFJ9DpJBHxBoj4gY0cVOL/zeW+nLf/CcBxwN7y8RJvyDCl4gkiGbYOwUnR7xKhhYFaroV7xPZVJ6CwzeFBWSy/8AdIfvF4j4V/O8384f8B/192AUFeIsOXIurTlgrHYhubIzWpNrpJJYH3bF1YxzNmI5GGmRB+Q0nWm5JkYKKbY+UCuxK+u30kjBoHp/o9cB8/TOQnRUken7I3qUglp2Umx0qt/g1nbfEOSz8caI3MjenQmmB0jnrGe/u7tfpZvYXj6NoHoMR+ypudK73ew3sBTfrYAHyAwHzk8RhCSBp0vTmQ1kEjQzChRq9KhtPUi2HQ4r8Y4jCJpCJ4gftxYcdNEchAqwSwta7kPW4x9RWMAUAAPQD4V+zbAkQAAAAAoAAUAB0r5YD5TwrjEcnEsoqMjtZDaGUkFoUksgHdQEAJFgMSNiDj6L4kjZsu4TZrSv+8S/1Xhc8XmuLcIHq+b+8Qqb+Pf78MPiefRly3YNHfToZFHcEfqwGrgwYMAYTOKrGONQl6psjmA2qtOlZY23+G567Yc8JvHQBxfKmQ/Zvlp0YVtsyP5j6WBXxH3BzxiKpjLBJEirHELYsym5JCxCqd2GhNtgQTZGMnLcQMUkpil58TCDNCYhjqZFCSRABSCSkJ0ixpvrsAdTiuVeabTk0jkjCQsan5S3zZCfdje9lA1CnXbSRZxU4nwPisqkL7KhUFVYyO7FdLIAToCklXYElNtjROAaYvF+UKa+egAsmzRGkMzWPgFJ+QOFPxZxqNpIczlZmE8TmMwlWVplLIXj0Ovm2WyBpPQkiqxQh8E8REciFMqNWooRPLaalkU2VRdxqHugDaqo1iwnhbinusuWMYGkRmaTzJzNfLLBPL0UlqJO4N3eA2PDXjOBYSryh0QIY3WOUakc6Uj06fyqmk0iyQUPUnGf4g4+k2ZQR6niky0qpKiSMqOdyW0gm/JVAX5q77ZkfgTiAykeWePKyIkiMft5F1BSnlZOUUohBXUizRokY2Mv4f4mmkqMjaoY1DGYLps+8kaaAarZaAqhsTgI874tinznDXTzalzLlQRX5C61E0b1AjbfY7YY8pxrnFCyotMpFSlj5vKPzVHQk9+nx2RTwvNZfieWfMckmUTVTs6giGm1KyxooJ3BAG7AE9Bhvm4yGkhDyxbuoUK6HUxeLsGO9X/44BqGDHinHuAy/EPBDmY10SGKWN1likAvS62NxfmVlLKR3BOOeA56ZzNHmOXzInVS0WoKwaNJAdLEsp83cn5nGtjM4YRzs0AN+ahJ33uCH+GAt8RZRDIXBZAjagASSuk2ABuSRtthRPiXKodsrnSQQtGKQWxqgRI4BY6hsdzYO+GrjB/F5b6ct7+Wk4XXdBFGpKOsrGy11K8qsxUqBRDGQk9Pc7UMBXzPH4apuH54WSKEdaj0oaZqJ/q3dA0KBxDlOMZZj5OHZt7JU2IjTAA6TqzHlajddSN+m+O8mEHnMhdljkWPXdNGJZUWQ2RqLLHCjNe6kEkBrMOXzSl4mMigtzFkIIXTGollR381WkoRUNdHarDGg9n45lk1B+GTAR0W1eykIaDURzzTAGyOw3NAgnifjQKqzcHBBcRrqkyhbUd1ULZuxR8t7b9N8Az4jy8VyxBrRpOZpsyl0kc2X8ty8wNWrSoB2Ci6/Dp4UcNI4ESCUJRGkI3s5oLqOwLZpF3IEdgGqsLOR4zHJI8R4fHl2MTMHBgc0GjuxHR0DWratVGtjtYJMoge2y41CidPtYobAe6SAPQ9MQ8HHtGciVzrUxZo8xRpNibKSKQQTS6gSB0OlyARhwi8PoJGbU1GyFpRVtrO9WRd7ehrehQT8FcGMnTott1oijpXaiFI+qj5DF/FLhcQUOo6K+kfABUAGLuAMQZ8/ZSX+g3+E4nxV4qlwSj1jcf8JwFXwsfxLLf3Mf8AhGIeEn8bzfzh/wABx34Qa8jlif6JP2Y84VBpzOaNk6mjNemzDbAbGDBgwBgwYMAYMGDAJXjNf/KfCa6iWf56eWgP0xseM9Psw1kgc2Dptf2qDT9cZnidq4twr0Ptg+vKjIH6jjR8bQa8soq6nyxqrsCePY/D1vteA38GDBgOZJAoJOwAJPyG5x8lzfij27O5WbTDBEutY/aPOZkmSVRIyrQRRyiCpY0WBO2PrUiAgg7ggg/I4+JcO4f7PO2WuNDDNFEsko1lgJgsekbaV0lRItjyzqfTUDJwnxjIrGQeyyryYbSPXAV1GUnTqDa9Ok3sKGg9Dt9B4bnxNGsiggNezAAgglWU0SLBBGxI22Jx8vyOYRtNZmCQxJFs8YcACKXdjqNEGS9JoEqPdANfRvC2U5WTy6VWmKO+2+kE7dtycBqYMGDAGDBgwHy3P5qYcQzAKrIyyhFadri5LiEpGqgMyflKbSu50Hci8TQZrMLFGA+WZQEcbSvSjLTp0CDtGx09iK6tYqfhWyenNI/KeTnQ6QFZlUvGzgcwqRQPNQbmjpA61XsOStWvIRLTSru0C15s0EBCEjvpIJAPLPWwGBo8Ezu0s4agEWFCFcunMXmKxF0Ax0i/Kpvc3Yw3YXPAuTVMuzIjRiSWRyrNqKkNy61Em/cvqep3wx4AxmcMzCmfNKAdSvHq60dUMZFfcf8ARxp4X+CP+P58fHLH74a/y4DT43Noy0zBVfTFI2l91akY039U9D8MYkXBs4Vphw5fll5WFelGQY2uOvWVnJ3AikP/AANi5GbAPwGAXjwnOGiXyBI/90l2Hw/GMeNwPN9pcgP/AJGQ16b+1Df6YZMGAWk4LxAdM7lx66cjR+n4xX3g48PA+I/9ZKPlk4/3yYZsGAVYjmsvmYxPmzmI2inZlMMUdGMRkEFBf5x74s8PzJXMPq94iPXsatiVs+W9n8os1p3x3xc/j2VU9HjzSn5aYj+7FPJcOl9qZHcaU81hCCwJV7Yl6GpjINrBAfZStkGLKAeev0zfzpcWMU+HnzSj0kP+CM/vxcwBiDPfkpP7Df4TifEOcB5b110tXzo4Cl4Z/meX/uo/8Ixzwx7zOZG2xi+vlY7/AH4h8OtKMpAAqMBFH5jIwJOkWSOWd7vucVos1JHmZysTSFuVq0sKRgrbWwB6Edh3wDJgxi/y+9gchiSA1K6MWUlhaXStQAJthQZe5APLeI2BA5LGwLXXHrGzE2ASukUBerqw274DcwYxP5dn7ZSQjt51xWl8R5odOHTN6kSw19LIP3gYBkwYUh45bmiM5Ygk1XOhJsVqUb6dai2KFlNDYHtJD4zZyumHSCuqpJUDAUW1HRrVF90WxG7j0OA48VKP5Q4YT/STqPrED/lxvcZg1xafVo/X+lQ9vlhQ41mZps1w8vAIqmcxtzVkUsYWokJRK/X09cMWbTNBftHgZCyAhYpA1M6rsWlIB37jAbeDBgwBj5R+ELh3K4iJViic5iIBTILCSIeUz6aJJVXifYHZGBoEkfV8JH4WuHh8mspQOIJVdgb/ACbAxPuNxWsPe/u4BeeKblSBvZiGVgqgk6ZG1BdBZTdGZl2oEbbCgfq0UelQo6AAD5DbHy3wnlRJmoYwsYQoZ3CRcveN4nWzoH57r5R08w74+qYAwYMGAMGDBgFD8KHCFmyWoqW5LrIQG06k9x1Ldl0tZ+C9sI2VlVE1ezoVXzWJ2L83Tzemu2/PDUb8zUCS2Pr/ABLK82GSMgHWjpR6HUpXf4b4+L+AOGtO2RBQq3Md5WqOz7OEZwx1FrMrRqbHRj3wH2PgWRMOWhjbdkjRWPq4Uaj9Ws/XF7AMGAMYmT/85Zn/AOHyZ/8AqZ4X89v1DG3hZ4pOctxCOUecZpEy7RqCZF5byOsygA6o15zB7rSCps9MAw5uPVG49VYb/EEY5yB+yj/sL/hGIOKOSojU6TIdOrfyiraj01kbLfffeqNyNAAAOgAAwHWDBgwBgwYMAseL82Yp8jIBqqWaxdbeyzt6HYab6Hp0JxZy/EwWkmCg/ZIDRBB0yzL7/wCgDZsgULsA2MSeK8srQrIzmN4ZEkicAsRLfLVdI3cPrMZUbkPQ3quIuISazUJUjLxsENWrkklCVuwtgbDs1XeAm4BmuY2YaquVe9/+jZc7EdRvjXxU4ZlwqWG1lyXZ+motW4HYVQA7ADcnc28AYqcWzwhheRhqCrZFgX2q2IG+LeK/EMtzInQabZWA1KGAJGxKnZgD2wGBl+LnJxxwPEW0IFtGBFKu5rqBQJ37Ygy2bfNZljBK8FINdLG4JGmgdR2NNdAdDvVi6kcbkWiu2kaLEuYYeUlKDJlTqqtje/yONbwjlweZLpoluXTay40FgSxkVXXVYIWqqm6sQA9i8KuL1ZqSyACUjgjO2rsEK76t7Buh6DHD+EHO3tLsv6MkULC/NvSqoIN2QQegwy4MBg/7OzUB7bMK7KkSgfAALsMeL4cnF/j+YN+qw7fLyY38GAU5PAZZw7ZzM6h+cq5dX6g/lBFr7dye+CP8HqoUKZrNLy60hmikApWTpJEa2bt1IUndQQ2YMB8+49H7LmcvzJcxmdJ5qmRoQqkMItKhVQKx5gAJ63QHcWeIeOgyBTERZQ7utjTINiCBR1LRsir3rHX4Ssr/ADaUqZNMjII0LrK7SLQ0GNWZgArlk6EWT7gByeKRy8lVeBqkdY25sucXSZWEfncRgEeYDqbsCxgPofDs6JokkXo6hhurVYurUkH6E4s4r8OyvKiRCQSqqpIVUDEDdtK7LZs0PXFjAGIM/klmieKQWkisjD1VgVI+44nwYBN/B/4Zky2ppoxG4jiy48wfWIzITKGBJp9S0rURoG2HLBgwBgwYMAYMGDAGFXw94FGUzcs6ys0b83lxFaERlkSWXzX5gWRasWBY3w1YMAYMGDAF4wON8PabMZcxlo2jLM8ykiorQtAB0bmFVuwaCE7HTjYzOQjkIMkaOVuiyqxF1dWNrofdiu3AMseuXhPf8knX7sBU4wE1pMz2sOotGJCB2OsoGAd1okBr71uBi+/FYV2aWMfN1H7TjlOCZcChBCB6CNAPT0xaECgUFFD4DAVv5Zg686Kun5ROv34kHEYv6SP/AH1/jiXkr6D7se6B6DAV5OKwrsZYx83UfvxW/wBp8p/6zB/3qfxxpAY9wCr4t8RZdspKqPDK5ChELWNZddLUpBOg0/lIPl6jrimk8LXHzrXliC9eptCsF160tjI1ByehGkHoSHbBgMfh/GYljVACNAC1HFKUFAClpDt6D0xro9gEdDvj2sGAMBwYrtkIybKLdV07YBfl4MXd1cKNBLajH5dLDUNABFb6r3JsE2NVY1PDOXZMrGHqyNWwrY7i/Vq6nubxcHDox0RdvhjyThkTbtFGx9Sin9owFjUMek4zh4byo6ZaDb/2Ufz/AEcdycCy7CjBCR6GNCP2YC7qxFJnEX3nUfNgP2nFRvDeVPXLQH5xR/8ALiSLguXX3YIV+UaDvfYYD1uMwDrNEP8AtE/jj08YguudFfX8on8cC8JgAIEMVHqNCb/PbfHQ4ZECSIo7Io+RdwOx236nAL/jd0mybiN4ZCn2hQ6H1KoJIXfZx1B9RXexieHeHmTMZdgsChUeVgMugOnmBIyrddTaSyv2UHrqw6P4dyx65eA31uKM/wCXEbeFcmeuVyx+cMX/AC4DTvHuMVvBGQPXJZQ9v5vD/wAuNiKIKAqgKoAAAFAACgAOwwHWMWLiE/Ml+zYr70dqV2UtGy3W5OkOL6h+wAxtYjjnVjSsDsDsQdjdH5GjRwFP2max5KBYi6ulrUG94daK/NlO4vHEebn5VmIczRenoNdL5b1HbrvjRMgBAsWeg9e+MXKZSWL32jVbXzavMv2jfZglBqQgirN2SOlUGhlp5TIwdaSrVqomz7p8x3Hyo2PiBWy0s+kageZqAcUOXXM3ZTsT5Nxv23F44KT8vaRASFolrFnT0Ojc7MOm5YGh0xJcoN8yOta7E/mk1osDqQQQfWh31YDuPMzHTcYFiOyfj+U21bVYrc9+uJYppTGxKgOAaWup02Pzu5+P8cVZ1nGkcxAWsDUerGPYDy7kMC3xF+mLfD5CVsurqd1ZTe1nbbY/P+G4RSTThiAqkUKajQJYA7aragb7XXbHcEsxcBlULpskdmpfL73Y2brpQ7Xi7ePNQur3/wBfxwHuDBgwBirn2fT9mCSCGrbzAMLXfuRdfH0xaxy8gHU1/wDy/wB2Aos8+qgFC2Rd/m9jXqP0e9e8PdxHzsxsdIA5dn3LElN5fe6Ahd77/MjRilDKGU2CAQfUHcHHJlDWAQSOo7dxv9QR9DgKEuYzFvpRaDDTuN49JB6nZwwvfYggbbkdzLIZ7Ovl0mnQQAGDMX12dwRo9fzqonemmWeBVQSxINYYarBKKBqjs9QBYDdVUKDdXiZeHMCuuVjT2PPItppC6TRpjro7jcbGySSEuVnn0rrRbtdW4Hl0rqI/raidvRTudrly0kpYa1AXTvWk+al+N1eofw71snkXXSGlLmv0pBYCxAn3tzak2f0/ndiCXlAiWVSaLWTR0jSDfagT1FdRtgIxLmfL5UNq5IsCmGjQLB2s6rIutvliQvNqAoEWLO2w1jer6lb+W3qavYMADBjy8e4AwYMGAMRz3VC96GxAIBNEi/Tr/HHbuACTsALJ+A3xHFmVYsBdqQDsRuQG7jfYjpgKEUmZ0DyqGCi7K7sGAJ8pIogE/wBWxs3QSNLPpNKCdW11Wkrqv3uoJ01tddgbFxp1BC2LNCu+4Yj5e6fuwT5hUUs5Cqosk7AD1PwwFXXP0pej+bY0dR0eWxY0jfcGyOm9e5qN2gYURJpNBWo66JADAja++1jri0k6sLBBHSx63RHzvbHJzS6dWoFaBsbij0O3bveAz3E6CoxY035yGOsrMSCS241csdehO9dBXzVbhQaHZWF9z7wJN/IFd9idI0ZsyqVqIGpgovux6D649jmDC1II3Fj4Gj+vAUcvJPq+0XbSuylPeNatyQaHy3xo4Lxy0gBAPfYfcT+wHAdYMGDAR5iPUjKDRIIv0sVeM2PhDXevT5o2pRVKqKnLsMNQ2fetiwNeUY9wYCSXhjFmZZCpJJFDodCoO+4FE10Oo/PE2YyIZFS9lZW7mypDje76gH6YMGArpwak0a2Iqt+45ZTcAgGyS59ScdScLJJ+0YDfYf2mYdelWKr9EYMGAlz+Q5um2K6SGBAGzDod/qPriFeEUABI4ChABfTRora6vy7/ADODBgIo+BsP+mk3A7mroWa1dyL+FkYtrlGDJvYUNZ7kkKKPrvZ+gx7gwFvBgwYAxXzmTEgokjZht/WUr9+PMGA9gyYVmazbV8gBdAffin/IS0o1NQ0bbbhaNfIkaj8ce4MBLnuFiVgWJoAgAV3ZS1+tharpucRLwNNrJJFmyB1Jc6vnbCj20jBgwEsHClVgQTQJNdt1C/PYBe/bHuZ4cHcMWYEUKFUV1I9G/Up9xPwr3BgIjwcfpHq7b0d2BB+Q3PT1rptjl+Cg2Czbkt0XYltQ7dAb/fgwYC4kFPfQBQoH1vf5bV9cT4MGAMGDBgIM9luZG6XWpStjtYq8QrwxdQazYZm7blq67dqAHyGPcGAJuHhm1WQbU7V2qh06bH/ebHL8MBiEQNC1JPrTBze/5xuzd7n54MGA4j4MoBAJvbfa9izfXzMWs9e946/khaIBZRVACtvd6f7q/d8cGDATZjJB1VbIClSK9VIZevbbFQcBXbzPQQR1e1Aglvix3sm+pwYMB4PD6WTbEkAE7bkOX1G+rWT9+J14fQjAOyNq369HA6Df3h9BgwYC9gwYMB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6153" name="Picture 9"/>
          <p:cNvPicPr>
            <a:picLocks noChangeAspect="1" noChangeArrowheads="1"/>
          </p:cNvPicPr>
          <p:nvPr/>
        </p:nvPicPr>
        <p:blipFill>
          <a:blip r:embed="rId3" cstate="print"/>
          <a:srcRect l="4793" t="38661" r="47516" b="31504"/>
          <a:stretch>
            <a:fillRect/>
          </a:stretch>
        </p:blipFill>
        <p:spPr bwMode="auto">
          <a:xfrm>
            <a:off x="1475656" y="1412776"/>
            <a:ext cx="6138682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CasellaDiTesto 7"/>
          <p:cNvSpPr txBox="1"/>
          <p:nvPr/>
        </p:nvSpPr>
        <p:spPr>
          <a:xfrm>
            <a:off x="1259632" y="4509120"/>
            <a:ext cx="63367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 smtClean="0"/>
              <a:t>              Sedia assira                                         Sedia assira                                       Trono assiro</a:t>
            </a:r>
          </a:p>
          <a:p>
            <a:r>
              <a:rPr lang="it-IT" sz="1200" b="1" dirty="0" smtClean="0"/>
              <a:t>             utilizzata dai </a:t>
            </a:r>
          </a:p>
          <a:p>
            <a:r>
              <a:rPr lang="it-IT" sz="1200" b="1" dirty="0" smtClean="0"/>
              <a:t>                sacerdoti </a:t>
            </a:r>
            <a:endParaRPr lang="it-IT" sz="1200" b="1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Pier Francesco Capretta</a:t>
            </a:r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067944" y="2348880"/>
            <a:ext cx="4392488" cy="295232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it-IT" sz="2000" dirty="0" smtClean="0"/>
              <a:t>       I </a:t>
            </a:r>
            <a:r>
              <a:rPr lang="it-IT" sz="2000" dirty="0"/>
              <a:t>Re ed i sacerdoti erano soliti vestire lunghi abiti ricamati in oro , </a:t>
            </a:r>
            <a:r>
              <a:rPr lang="it-IT" sz="2000" dirty="0" smtClean="0"/>
              <a:t>come calzari utilizzavano </a:t>
            </a:r>
            <a:r>
              <a:rPr lang="it-IT" sz="2000" dirty="0"/>
              <a:t>il sandalo o lo stivale (talvolta alto fino al ginocchio). La gente </a:t>
            </a:r>
            <a:r>
              <a:rPr lang="it-IT" sz="2000" dirty="0" smtClean="0"/>
              <a:t>comune </a:t>
            </a:r>
            <a:r>
              <a:rPr lang="it-IT" sz="2000" dirty="0"/>
              <a:t>vestiva con una lunga tunica di lino , sovrapposta ad una di lana e </a:t>
            </a:r>
            <a:r>
              <a:rPr lang="it-IT" sz="2000" dirty="0" smtClean="0"/>
              <a:t>ad una </a:t>
            </a:r>
            <a:r>
              <a:rPr lang="it-IT" sz="2000" dirty="0"/>
              <a:t>specie di mantello. Gli uomini erano soliti girare </a:t>
            </a:r>
            <a:r>
              <a:rPr lang="it-IT" sz="2000" dirty="0" smtClean="0"/>
              <a:t>scalzi.</a:t>
            </a:r>
            <a:endParaRPr lang="it-IT" sz="2000" dirty="0"/>
          </a:p>
        </p:txBody>
      </p:sp>
      <p:sp>
        <p:nvSpPr>
          <p:cNvPr id="4" name="Titolo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b="1" dirty="0" smtClean="0">
                <a:solidFill>
                  <a:srgbClr val="FF0000"/>
                </a:solidFill>
              </a:rPr>
              <a:t>I vestiti</a:t>
            </a:r>
            <a:endParaRPr lang="it-IT" b="1" dirty="0">
              <a:solidFill>
                <a:srgbClr val="FF0000"/>
              </a:solidFill>
            </a:endParaRPr>
          </a:p>
        </p:txBody>
      </p:sp>
      <p:pic>
        <p:nvPicPr>
          <p:cNvPr id="5122" name="Picture 2" descr="http://4.bp.blogspot.com/-N8yD7aPM3mI/URMUgbbL3AI/AAAAAAAAALw/yBuuf1kX_IA/s1600/2.JP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1331640" y="1196752"/>
            <a:ext cx="2600838" cy="5328204"/>
          </a:xfrm>
          <a:prstGeom prst="rect">
            <a:avLst/>
          </a:prstGeom>
          <a:noFill/>
        </p:spPr>
      </p:pic>
      <p:sp>
        <p:nvSpPr>
          <p:cNvPr id="2" name="Segnaposto piè di pa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Pier Francesco Capretta</a:t>
            </a:r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solidFill>
                  <a:srgbClr val="FF0000"/>
                </a:solidFill>
              </a:rPr>
              <a:t>L’arte e la cultura</a:t>
            </a:r>
            <a:endParaRPr lang="it-IT" b="1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652120" y="1988840"/>
            <a:ext cx="3168352" cy="3861048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it-IT" sz="2000" dirty="0" smtClean="0"/>
              <a:t>       Uno straordinario ritrovamento nel sito archeologico di </a:t>
            </a:r>
            <a:r>
              <a:rPr lang="it-IT" sz="2000" b="1" dirty="0" smtClean="0"/>
              <a:t>Ninive</a:t>
            </a:r>
            <a:r>
              <a:rPr lang="it-IT" sz="2000" dirty="0" smtClean="0"/>
              <a:t>,  ha messo in luce che il re Assurbanipal era un sovrano coraggioso, che guidava il suo esercito in battaglia. Amava anche la cultura e fece raccogliere e trasferire su tavolette tutto il sapere dell’antica Mesopotamia. Le tavolette furono conservate in una grande biblioteca all’interno del palazzo reale.</a:t>
            </a:r>
          </a:p>
          <a:p>
            <a:endParaRPr lang="it-IT" sz="2000" dirty="0"/>
          </a:p>
        </p:txBody>
      </p:sp>
      <p:pic>
        <p:nvPicPr>
          <p:cNvPr id="4098" name="Picture 2" descr="http://storiadigitale.zanichellipro.it/media/images/03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412776"/>
            <a:ext cx="4751529" cy="4739680"/>
          </a:xfrm>
          <a:prstGeom prst="rect">
            <a:avLst/>
          </a:prstGeom>
          <a:noFill/>
        </p:spPr>
      </p:pic>
      <p:sp>
        <p:nvSpPr>
          <p:cNvPr id="5" name="CasellaDiTesto 4"/>
          <p:cNvSpPr txBox="1"/>
          <p:nvPr/>
        </p:nvSpPr>
        <p:spPr>
          <a:xfrm>
            <a:off x="1619672" y="6237312"/>
            <a:ext cx="2448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dirty="0" smtClean="0"/>
              <a:t>Caccia di Assurbanipal</a:t>
            </a:r>
            <a:endParaRPr lang="it-IT" sz="1200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Pier Francesco Capretta</a:t>
            </a:r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azione ASSIRI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Presentazione ASSIRI</Template>
  <TotalTime>7</TotalTime>
  <Words>837</Words>
  <Application>Microsoft Office PowerPoint</Application>
  <PresentationFormat>Presentazione su schermo (4:3)</PresentationFormat>
  <Paragraphs>77</Paragraphs>
  <Slides>16</Slides>
  <Notes>16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16</vt:i4>
      </vt:variant>
    </vt:vector>
  </HeadingPairs>
  <TitlesOfParts>
    <vt:vector size="17" baseType="lpstr">
      <vt:lpstr>Presentazione ASSIRI</vt:lpstr>
      <vt:lpstr>Presentazione standard di PowerPoint</vt:lpstr>
      <vt:lpstr>L’invasione</vt:lpstr>
      <vt:lpstr>La società</vt:lpstr>
      <vt:lpstr>La forma del governo</vt:lpstr>
      <vt:lpstr>La lavorazione del ferro</vt:lpstr>
      <vt:lpstr>      La guerra</vt:lpstr>
      <vt:lpstr> Le armi</vt:lpstr>
      <vt:lpstr>Innovazioni di guerra</vt:lpstr>
      <vt:lpstr>Innovazioni di guerra</vt:lpstr>
      <vt:lpstr>Le innovazioni </vt:lpstr>
      <vt:lpstr>La medicina</vt:lpstr>
      <vt:lpstr>La matematica</vt:lpstr>
      <vt:lpstr>La religione</vt:lpstr>
      <vt:lpstr>L’economia</vt:lpstr>
      <vt:lpstr>I vestiti</vt:lpstr>
      <vt:lpstr>L’arte e la cultura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teresa</dc:creator>
  <cp:lastModifiedBy>teresa</cp:lastModifiedBy>
  <cp:revision>1</cp:revision>
  <cp:lastPrinted>2014-03-31T07:01:23Z</cp:lastPrinted>
  <dcterms:created xsi:type="dcterms:W3CDTF">2014-03-31T06:57:16Z</dcterms:created>
  <dcterms:modified xsi:type="dcterms:W3CDTF">2014-03-31T07:04:55Z</dcterms:modified>
</cp:coreProperties>
</file>