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446D37-02A1-4456-A310-7EC1BC5D6AE4}" type="datetimeFigureOut">
              <a:rPr lang="it-IT" smtClean="0"/>
              <a:pPr/>
              <a:t>25/08/2013</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481E41-3A71-4FE5-8374-111C34FC0DD9}"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3D481E41-3A71-4FE5-8374-111C34FC0DD9}" type="slidenum">
              <a:rPr lang="it-IT" smtClean="0"/>
              <a:pPr/>
              <a:t>1</a:t>
            </a:fld>
            <a:endParaRPr lang="it-IT"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CCAC679-B6D0-4DD9-88B7-7540B0568C81}" type="datetimeFigureOut">
              <a:rPr lang="it-IT" smtClean="0"/>
              <a:pPr/>
              <a:t>25/08/2013</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A4B2A69B-EEDE-4776-97DB-24257F36AEED}"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CAC679-B6D0-4DD9-88B7-7540B0568C81}" type="datetimeFigureOut">
              <a:rPr lang="it-IT" smtClean="0"/>
              <a:pPr/>
              <a:t>25/08/2013</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2A69B-EEDE-4776-97DB-24257F36AEED}"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20130821165855(2).jpg"/>
          <p:cNvPicPr>
            <a:picLocks noChangeAspect="1"/>
          </p:cNvPicPr>
          <p:nvPr/>
        </p:nvPicPr>
        <p:blipFill>
          <a:blip r:embed="rId3" cstate="print"/>
          <a:stretch>
            <a:fillRect/>
          </a:stretch>
        </p:blipFill>
        <p:spPr>
          <a:xfrm rot="5400000">
            <a:off x="3802169" y="1390520"/>
            <a:ext cx="6364197" cy="3960440"/>
          </a:xfrm>
          <a:prstGeom prst="rect">
            <a:avLst/>
          </a:prstGeom>
        </p:spPr>
      </p:pic>
      <p:sp>
        <p:nvSpPr>
          <p:cNvPr id="8" name="Titolo 7"/>
          <p:cNvSpPr>
            <a:spLocks noGrp="1"/>
          </p:cNvSpPr>
          <p:nvPr>
            <p:ph type="ctrTitle"/>
          </p:nvPr>
        </p:nvSpPr>
        <p:spPr>
          <a:xfrm>
            <a:off x="683568" y="332656"/>
            <a:ext cx="4174232" cy="2664296"/>
          </a:xfrm>
        </p:spPr>
        <p:txBody>
          <a:bodyPr>
            <a:normAutofit/>
          </a:bodyPr>
          <a:lstStyle/>
          <a:p>
            <a:pPr algn="just"/>
            <a:r>
              <a:rPr lang="it-IT" sz="1600" dirty="0" smtClean="0"/>
              <a:t>Il parco preistorico di Peccioli (PI) nasce da un’idea del Sig. Guido </a:t>
            </a:r>
            <a:r>
              <a:rPr lang="it-IT" sz="1600" dirty="0" smtClean="0"/>
              <a:t>Ghidoni </a:t>
            </a:r>
            <a:r>
              <a:rPr lang="it-IT" sz="1600" dirty="0" smtClean="0"/>
              <a:t>che circa </a:t>
            </a:r>
            <a:r>
              <a:rPr lang="it-IT" sz="1600" dirty="0" smtClean="0"/>
              <a:t>35 </a:t>
            </a:r>
            <a:r>
              <a:rPr lang="it-IT" sz="1600" dirty="0" smtClean="0"/>
              <a:t>anni fa, a seguito del ritrovamento di fossili all’interno delle sue proprietà, decise di ricostruire a grandezza naturale oltre 20 specie di dinosauri in un percorso didattico molto affascinante in cui si possono reperire informazioni  dettagliate sulle caratteristiche di ciascun esemplare.</a:t>
            </a:r>
            <a:endParaRPr lang="it-IT" sz="1600" dirty="0"/>
          </a:p>
        </p:txBody>
      </p:sp>
      <p:pic>
        <p:nvPicPr>
          <p:cNvPr id="9" name="Immagine 8" descr="20130821171333(1).jpg"/>
          <p:cNvPicPr>
            <a:picLocks noChangeAspect="1"/>
          </p:cNvPicPr>
          <p:nvPr/>
        </p:nvPicPr>
        <p:blipFill>
          <a:blip r:embed="rId4" cstate="print"/>
          <a:stretch>
            <a:fillRect/>
          </a:stretch>
        </p:blipFill>
        <p:spPr>
          <a:xfrm rot="5400000">
            <a:off x="-133798" y="3671230"/>
            <a:ext cx="3903506" cy="2195722"/>
          </a:xfrm>
          <a:prstGeom prst="rect">
            <a:avLst/>
          </a:prstGeom>
        </p:spPr>
      </p:pic>
      <p:cxnSp>
        <p:nvCxnSpPr>
          <p:cNvPr id="11" name="Connettore 2 10"/>
          <p:cNvCxnSpPr/>
          <p:nvPr/>
        </p:nvCxnSpPr>
        <p:spPr>
          <a:xfrm flipH="1" flipV="1">
            <a:off x="1763688" y="5013176"/>
            <a:ext cx="1296144" cy="14401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itolo 7"/>
          <p:cNvSpPr txBox="1">
            <a:spLocks/>
          </p:cNvSpPr>
          <p:nvPr/>
        </p:nvSpPr>
        <p:spPr>
          <a:xfrm>
            <a:off x="3059832" y="4869160"/>
            <a:ext cx="1800200" cy="576064"/>
          </a:xfrm>
          <a:prstGeom prst="rect">
            <a:avLst/>
          </a:prstGeom>
        </p:spPr>
        <p:txBody>
          <a:bodyPr vert="horz" lIns="91440" tIns="45720" rIns="91440" bIns="45720" rtlCol="0" anchor="ctr">
            <a:norm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lang="it-IT" sz="1400" u="sng" noProof="0" dirty="0" smtClean="0">
                <a:latin typeface="+mj-lt"/>
                <a:ea typeface="+mj-ea"/>
                <a:cs typeface="+mj-cs"/>
              </a:rPr>
              <a:t>uno dei fossili ritrovati</a:t>
            </a:r>
            <a:endParaRPr kumimoji="0" lang="it-IT" sz="14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20130821154212(1).jpg"/>
          <p:cNvPicPr>
            <a:picLocks noChangeAspect="1"/>
          </p:cNvPicPr>
          <p:nvPr/>
        </p:nvPicPr>
        <p:blipFill>
          <a:blip r:embed="rId2" cstate="print"/>
          <a:stretch>
            <a:fillRect/>
          </a:stretch>
        </p:blipFill>
        <p:spPr>
          <a:xfrm>
            <a:off x="0" y="1340768"/>
            <a:ext cx="9144000" cy="5143500"/>
          </a:xfrm>
          <a:prstGeom prst="rect">
            <a:avLst/>
          </a:prstGeom>
        </p:spPr>
      </p:pic>
      <p:sp>
        <p:nvSpPr>
          <p:cNvPr id="6" name="Segnaposto contenuto 5"/>
          <p:cNvSpPr>
            <a:spLocks noGrp="1"/>
          </p:cNvSpPr>
          <p:nvPr>
            <p:ph idx="1"/>
          </p:nvPr>
        </p:nvSpPr>
        <p:spPr>
          <a:xfrm>
            <a:off x="1259632" y="620688"/>
            <a:ext cx="6851104" cy="536923"/>
          </a:xfrm>
        </p:spPr>
        <p:txBody>
          <a:bodyPr>
            <a:normAutofit/>
          </a:bodyPr>
          <a:lstStyle/>
          <a:p>
            <a:pPr algn="ctr">
              <a:buNone/>
            </a:pPr>
            <a:r>
              <a:rPr lang="it-IT" sz="1600" b="1" u="sng" dirty="0" smtClean="0">
                <a:solidFill>
                  <a:schemeClr val="tx2"/>
                </a:solidFill>
              </a:rPr>
              <a:t>La formazione dei continenti</a:t>
            </a:r>
            <a:endParaRPr lang="it-IT" sz="1600" b="1" u="sng"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Compsognato</a:t>
            </a:r>
            <a:r>
              <a:rPr lang="it-IT" sz="1600" i="1" dirty="0" smtClean="0"/>
              <a:t/>
            </a:r>
            <a:br>
              <a:rPr lang="it-IT" sz="1600" i="1" dirty="0" smtClean="0"/>
            </a:br>
            <a:r>
              <a:rPr lang="it-IT" sz="1600" i="1" dirty="0" smtClean="0"/>
              <a:t>Compsognathus</a:t>
            </a:r>
            <a:r>
              <a:rPr lang="it-IT" sz="1600" dirty="0"/>
              <a:t> era un </a:t>
            </a:r>
            <a:r>
              <a:rPr lang="it-IT" sz="1600" dirty="0" smtClean="0"/>
              <a:t>dinosauro</a:t>
            </a:r>
            <a:r>
              <a:rPr lang="it-IT" sz="1600" dirty="0"/>
              <a:t> di minuscole dimensioni, dal collo lungo e dalle membra sottili, che si cibava di piccoli animali che catturava lungo il litorale della laguna in cui viveva. Dotato di grandi </a:t>
            </a:r>
            <a:r>
              <a:rPr lang="it-IT" sz="1600" dirty="0" smtClean="0"/>
              <a:t>occhi è considerato l’antenato degli uccelli.</a:t>
            </a:r>
            <a:r>
              <a:rPr lang="it-IT" sz="1600" dirty="0"/>
              <a:t> </a:t>
            </a:r>
          </a:p>
        </p:txBody>
      </p:sp>
      <p:pic>
        <p:nvPicPr>
          <p:cNvPr id="4" name="Segnaposto contenuto 3" descr="20130821154352(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Velociraptor</a:t>
            </a:r>
            <a:r>
              <a:rPr lang="it-IT" sz="1600" dirty="0" smtClean="0"/>
              <a:t/>
            </a:r>
            <a:br>
              <a:rPr lang="it-IT" sz="1600" dirty="0" smtClean="0"/>
            </a:br>
            <a:r>
              <a:rPr lang="it-IT" sz="1600" dirty="0" smtClean="0"/>
              <a:t>Dinosauro carnivoro di media taglia e veloce nella corsa, era caratterizzato da mascella con denti ricurvi e taglienti e da artigli alle estremità di ciascun dito degli arti anteriori e posteriori. I primi ritrovamenti furono opera di una spedizione americana in Mongolia.  </a:t>
            </a:r>
            <a:endParaRPr lang="it-IT" sz="1600" dirty="0"/>
          </a:p>
        </p:txBody>
      </p:sp>
      <p:pic>
        <p:nvPicPr>
          <p:cNvPr id="4" name="Segnaposto contenuto 3" descr="20130821154513(1).jpg"/>
          <p:cNvPicPr>
            <a:picLocks noGrp="1" noChangeAspect="1"/>
          </p:cNvPicPr>
          <p:nvPr>
            <p:ph idx="1"/>
          </p:nvPr>
        </p:nvPicPr>
        <p:blipFill>
          <a:blip r:embed="rId2" cstate="print"/>
          <a:stretch>
            <a:fillRect/>
          </a:stretch>
        </p:blipFill>
        <p:spPr>
          <a:xfrm>
            <a:off x="457200" y="1600200"/>
            <a:ext cx="8229600" cy="4525963"/>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20130821154633(1).jpg"/>
          <p:cNvPicPr>
            <a:picLocks noGrp="1" noChangeAspect="1"/>
          </p:cNvPicPr>
          <p:nvPr>
            <p:ph idx="1"/>
          </p:nvPr>
        </p:nvPicPr>
        <p:blipFill>
          <a:blip r:embed="rId2" cstate="print"/>
          <a:stretch>
            <a:fillRect/>
          </a:stretch>
        </p:blipFill>
        <p:spPr>
          <a:xfrm>
            <a:off x="0" y="764704"/>
            <a:ext cx="9147440" cy="514543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sz="1600" b="1" u="sng" dirty="0" err="1" smtClean="0">
                <a:solidFill>
                  <a:schemeClr val="tx2"/>
                </a:solidFill>
              </a:rPr>
              <a:t>Pachicephalosauro</a:t>
            </a:r>
            <a:r>
              <a:rPr lang="it-IT" sz="1600" b="1" u="sng" dirty="0" smtClean="0">
                <a:solidFill>
                  <a:schemeClr val="tx2"/>
                </a:solidFill>
              </a:rPr>
              <a:t/>
            </a:r>
            <a:br>
              <a:rPr lang="it-IT" sz="1600" b="1" u="sng" dirty="0" smtClean="0">
                <a:solidFill>
                  <a:schemeClr val="tx2"/>
                </a:solidFill>
              </a:rPr>
            </a:br>
            <a:r>
              <a:rPr lang="it-IT" sz="1600" dirty="0" smtClean="0"/>
              <a:t>Dinosauro bipede, erbivoro, lungo circa 5 metri. La sua principale caratteristica era il tessuto osseo sporgente sulla sommità del cranio che utilizzava per combattere a testate gli avversari con lo scopo di ottenere il comando del gruppo o per cacciare. Viveva sulle montagne del nord America dove deponeva le uova lasciando che il sole le schiudesse. </a:t>
            </a:r>
            <a:endParaRPr lang="it-IT" sz="1600" b="1" u="sng" dirty="0">
              <a:solidFill>
                <a:schemeClr val="tx2"/>
              </a:solidFill>
            </a:endParaRPr>
          </a:p>
        </p:txBody>
      </p:sp>
      <p:pic>
        <p:nvPicPr>
          <p:cNvPr id="4" name="Segnaposto contenuto 3" descr="20130821154724(1).jpg"/>
          <p:cNvPicPr>
            <a:picLocks noGrp="1" noChangeAspect="1"/>
          </p:cNvPicPr>
          <p:nvPr>
            <p:ph idx="1"/>
          </p:nvPr>
        </p:nvPicPr>
        <p:blipFill>
          <a:blip r:embed="rId2" cstate="print"/>
          <a:stretch>
            <a:fillRect/>
          </a:stretch>
        </p:blipFill>
        <p:spPr>
          <a:xfrm>
            <a:off x="215724" y="1412776"/>
            <a:ext cx="8379354" cy="4713387"/>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sz="1600" b="1" u="sng" dirty="0" smtClean="0">
                <a:solidFill>
                  <a:schemeClr val="tx2"/>
                </a:solidFill>
              </a:rPr>
              <a:t>Brontosauro</a:t>
            </a:r>
            <a:br>
              <a:rPr lang="it-IT" sz="1600" b="1" u="sng" dirty="0" smtClean="0">
                <a:solidFill>
                  <a:schemeClr val="tx2"/>
                </a:solidFill>
              </a:rPr>
            </a:br>
            <a:r>
              <a:rPr lang="it-IT" sz="1600" dirty="0" smtClean="0"/>
              <a:t>Più conosciuto con il nome di Brontosauro, l'</a:t>
            </a:r>
            <a:r>
              <a:rPr lang="it-IT" sz="1600" dirty="0" err="1" smtClean="0"/>
              <a:t>Apatosauro</a:t>
            </a:r>
            <a:r>
              <a:rPr lang="it-IT" sz="1600" dirty="0" smtClean="0"/>
              <a:t> </a:t>
            </a:r>
            <a:r>
              <a:rPr lang="it-IT" sz="1600" dirty="0" smtClean="0"/>
              <a:t>aveva </a:t>
            </a:r>
            <a:r>
              <a:rPr lang="it-IT" sz="1600" dirty="0" smtClean="0"/>
              <a:t>la testa </a:t>
            </a:r>
            <a:r>
              <a:rPr lang="it-IT" sz="1600" dirty="0" smtClean="0"/>
              <a:t>allungata </a:t>
            </a:r>
            <a:r>
              <a:rPr lang="it-IT" sz="1600" dirty="0" smtClean="0"/>
              <a:t>molto piccola rispetto al resto del </a:t>
            </a:r>
            <a:r>
              <a:rPr lang="it-IT" sz="1600" dirty="0" smtClean="0"/>
              <a:t>corpo che invece aveva dimensioni enormi. </a:t>
            </a:r>
            <a:r>
              <a:rPr lang="it-IT" sz="1600" dirty="0" smtClean="0"/>
              <a:t>Collo e coda erano </a:t>
            </a:r>
            <a:r>
              <a:rPr lang="it-IT" sz="1600" dirty="0" smtClean="0"/>
              <a:t>lunghissime mentre il cervello aveva le dimensioni di una mela. </a:t>
            </a:r>
            <a:r>
              <a:rPr lang="it-IT" sz="1600" dirty="0" smtClean="0"/>
              <a:t>Si nutriva di fogliame che strappava dagli alberi con i denti affusolati</a:t>
            </a:r>
            <a:r>
              <a:rPr lang="it-IT" sz="1600" dirty="0" smtClean="0"/>
              <a:t>.</a:t>
            </a:r>
            <a:r>
              <a:rPr lang="it-IT" sz="1600" b="1" u="sng" dirty="0" smtClean="0">
                <a:solidFill>
                  <a:schemeClr val="tx2"/>
                </a:solidFill>
              </a:rPr>
              <a:t/>
            </a:r>
            <a:br>
              <a:rPr lang="it-IT" sz="1600" b="1" u="sng" dirty="0" smtClean="0">
                <a:solidFill>
                  <a:schemeClr val="tx2"/>
                </a:solidFill>
              </a:rPr>
            </a:br>
            <a:endParaRPr lang="it-IT" sz="1600" b="1" u="sng" dirty="0">
              <a:solidFill>
                <a:schemeClr val="tx2"/>
              </a:solidFill>
            </a:endParaRPr>
          </a:p>
        </p:txBody>
      </p:sp>
      <p:pic>
        <p:nvPicPr>
          <p:cNvPr id="4" name="Segnaposto contenuto 3" descr="20130821155344(1).jpg"/>
          <p:cNvPicPr>
            <a:picLocks noGrp="1" noChangeAspect="1"/>
          </p:cNvPicPr>
          <p:nvPr>
            <p:ph idx="1"/>
          </p:nvPr>
        </p:nvPicPr>
        <p:blipFill>
          <a:blip r:embed="rId2" cstate="print"/>
          <a:stretch>
            <a:fillRect/>
          </a:stretch>
        </p:blipFill>
        <p:spPr>
          <a:xfrm>
            <a:off x="471752" y="1556792"/>
            <a:ext cx="8123326" cy="4569371"/>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4618856" cy="2506290"/>
          </a:xfrm>
        </p:spPr>
        <p:txBody>
          <a:bodyPr>
            <a:normAutofit/>
          </a:bodyPr>
          <a:lstStyle/>
          <a:p>
            <a:pPr algn="just"/>
            <a:r>
              <a:rPr lang="it-IT" sz="1600" b="1" u="sng" dirty="0" smtClean="0">
                <a:solidFill>
                  <a:schemeClr val="tx2"/>
                </a:solidFill>
              </a:rPr>
              <a:t>Iguanodonte</a:t>
            </a:r>
            <a:br>
              <a:rPr lang="it-IT" sz="1600" b="1" u="sng" dirty="0" smtClean="0">
                <a:solidFill>
                  <a:schemeClr val="tx2"/>
                </a:solidFill>
              </a:rPr>
            </a:br>
            <a:r>
              <a:rPr lang="it-IT" sz="1600" dirty="0" smtClean="0"/>
              <a:t>È il secondo dinosauro </a:t>
            </a:r>
            <a:r>
              <a:rPr lang="it-IT" sz="1600" dirty="0" smtClean="0"/>
              <a:t>di cui si siano rinvenuti fossili. Si </a:t>
            </a:r>
            <a:r>
              <a:rPr lang="it-IT" sz="1600" dirty="0" smtClean="0"/>
              <a:t>nutriva brucando felci lungo i </a:t>
            </a:r>
            <a:r>
              <a:rPr lang="it-IT" sz="1600" dirty="0" smtClean="0"/>
              <a:t>fiumi e </a:t>
            </a:r>
            <a:r>
              <a:rPr lang="it-IT" sz="1600" dirty="0" smtClean="0"/>
              <a:t>si muoveva in </a:t>
            </a:r>
            <a:r>
              <a:rPr lang="it-IT" sz="1600" dirty="0" smtClean="0"/>
              <a:t>gruppi </a:t>
            </a:r>
            <a:r>
              <a:rPr lang="it-IT" sz="1600" dirty="0" smtClean="0"/>
              <a:t>su due zampe o forse su quattro. Ciò è rivelato dalla presenza di piccoli zoccoli su tre dita delle zampe anteriori. Il muso terminava con un becco osseo.</a:t>
            </a:r>
            <a:endParaRPr lang="it-IT" sz="1600" b="1" u="sng" dirty="0">
              <a:solidFill>
                <a:schemeClr val="tx2"/>
              </a:solidFill>
            </a:endParaRPr>
          </a:p>
        </p:txBody>
      </p:sp>
      <p:pic>
        <p:nvPicPr>
          <p:cNvPr id="4" name="Segnaposto contenuto 3" descr="20130821155732(1).jpg"/>
          <p:cNvPicPr>
            <a:picLocks noGrp="1" noChangeAspect="1"/>
          </p:cNvPicPr>
          <p:nvPr>
            <p:ph idx="1"/>
          </p:nvPr>
        </p:nvPicPr>
        <p:blipFill>
          <a:blip r:embed="rId2" cstate="print"/>
          <a:stretch>
            <a:fillRect/>
          </a:stretch>
        </p:blipFill>
        <p:spPr>
          <a:xfrm rot="5400000">
            <a:off x="4051991" y="1796768"/>
            <a:ext cx="6327335" cy="3559126"/>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descr="20130821160312(1).jpg"/>
          <p:cNvPicPr>
            <a:picLocks noGrp="1" noChangeAspect="1"/>
          </p:cNvPicPr>
          <p:nvPr>
            <p:ph idx="1"/>
          </p:nvPr>
        </p:nvPicPr>
        <p:blipFill>
          <a:blip r:embed="rId2" cstate="print"/>
          <a:stretch>
            <a:fillRect/>
          </a:stretch>
        </p:blipFill>
        <p:spPr>
          <a:xfrm rot="5400000">
            <a:off x="3851968" y="1556745"/>
            <a:ext cx="6583364" cy="3703142"/>
          </a:xfrm>
        </p:spPr>
      </p:pic>
      <p:sp>
        <p:nvSpPr>
          <p:cNvPr id="4" name="Titolo 3"/>
          <p:cNvSpPr>
            <a:spLocks noGrp="1"/>
          </p:cNvSpPr>
          <p:nvPr>
            <p:ph type="title"/>
          </p:nvPr>
        </p:nvSpPr>
        <p:spPr>
          <a:xfrm>
            <a:off x="467544" y="692696"/>
            <a:ext cx="4186808" cy="1512168"/>
          </a:xfrm>
        </p:spPr>
        <p:txBody>
          <a:bodyPr>
            <a:normAutofit fontScale="90000"/>
          </a:bodyPr>
          <a:lstStyle/>
          <a:p>
            <a:pPr algn="just"/>
            <a:r>
              <a:rPr lang="it-IT" sz="1600" dirty="0" smtClean="0"/>
              <a:t>È il dinosauro più conosciuto. Aveva una testa massiccia lunga 1,5 m, mascelle provviste di denti a coltello lunghi 18 centimetri, arti anteriori inconsistenti. Non presentava un peso eccessivo a causa delle ossa cave e del cranio con finestrature.</a:t>
            </a:r>
            <a:endParaRPr lang="it-IT" sz="1600" dirty="0"/>
          </a:p>
        </p:txBody>
      </p:sp>
      <p:sp>
        <p:nvSpPr>
          <p:cNvPr id="5" name="Titolo 3"/>
          <p:cNvSpPr txBox="1">
            <a:spLocks/>
          </p:cNvSpPr>
          <p:nvPr/>
        </p:nvSpPr>
        <p:spPr>
          <a:xfrm>
            <a:off x="467544" y="476672"/>
            <a:ext cx="4186808" cy="418058"/>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1600" b="1" i="0" u="sng" strike="noStrike" kern="1200" cap="none" spc="0" normalizeH="0" baseline="0" noProof="0" dirty="0" smtClean="0">
                <a:ln>
                  <a:noFill/>
                </a:ln>
                <a:solidFill>
                  <a:schemeClr val="tx2"/>
                </a:solidFill>
                <a:effectLst/>
                <a:uLnTx/>
                <a:uFillTx/>
                <a:latin typeface="+mj-lt"/>
                <a:ea typeface="+mj-ea"/>
                <a:cs typeface="+mj-cs"/>
              </a:rPr>
              <a:t>Tirannosauro Rex</a:t>
            </a:r>
            <a:endParaRPr kumimoji="0" lang="it-IT" sz="1600" b="1" i="0" u="sng"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3898776" cy="1570186"/>
          </a:xfrm>
        </p:spPr>
        <p:txBody>
          <a:bodyPr>
            <a:normAutofit fontScale="90000"/>
          </a:bodyPr>
          <a:lstStyle/>
          <a:p>
            <a:pPr algn="just"/>
            <a:r>
              <a:rPr lang="it-IT" sz="1600" b="1" u="sng" dirty="0" err="1" smtClean="0">
                <a:solidFill>
                  <a:schemeClr val="tx2"/>
                </a:solidFill>
              </a:rPr>
              <a:t>Tarbosauro</a:t>
            </a:r>
            <a:r>
              <a:rPr lang="it-IT" sz="1600" b="1" u="sng" dirty="0" smtClean="0">
                <a:solidFill>
                  <a:schemeClr val="tx2"/>
                </a:solidFill>
              </a:rPr>
              <a:t/>
            </a:r>
            <a:br>
              <a:rPr lang="it-IT" sz="1600" b="1" u="sng" dirty="0" smtClean="0">
                <a:solidFill>
                  <a:schemeClr val="tx2"/>
                </a:solidFill>
              </a:rPr>
            </a:br>
            <a:r>
              <a:rPr lang="it-IT" sz="1600" dirty="0" smtClean="0"/>
              <a:t>Aveva un corpo meno pesante del Tirannosauro nonostante avesse il cranio più lungo. Le mascelle presentavano possenti muscoli che avevano l'attacco presso il dorso. Presentava le zampe anteriori molto corte e le zampe posteriori simili a quelle degli uccelli.</a:t>
            </a:r>
            <a:endParaRPr lang="it-IT" sz="1600" b="1" u="sng" dirty="0">
              <a:solidFill>
                <a:schemeClr val="tx2"/>
              </a:solidFill>
            </a:endParaRPr>
          </a:p>
        </p:txBody>
      </p:sp>
      <p:pic>
        <p:nvPicPr>
          <p:cNvPr id="6" name="Segnaposto contenuto 5" descr="20130821164733(1).jpg"/>
          <p:cNvPicPr>
            <a:picLocks noGrp="1" noChangeAspect="1"/>
          </p:cNvPicPr>
          <p:nvPr>
            <p:ph idx="1"/>
          </p:nvPr>
        </p:nvPicPr>
        <p:blipFill>
          <a:blip r:embed="rId2" cstate="print"/>
          <a:stretch>
            <a:fillRect/>
          </a:stretch>
        </p:blipFill>
        <p:spPr>
          <a:xfrm rot="16200000">
            <a:off x="3546219" y="1646468"/>
            <a:ext cx="6993541" cy="3933867"/>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Mammuth</a:t>
            </a:r>
            <a:r>
              <a:rPr lang="it-IT" sz="1600" b="1" u="sng" dirty="0" smtClean="0">
                <a:solidFill>
                  <a:schemeClr val="tx2"/>
                </a:solidFill>
              </a:rPr>
              <a:t/>
            </a:r>
            <a:br>
              <a:rPr lang="it-IT" sz="1600" b="1" u="sng" dirty="0" smtClean="0">
                <a:solidFill>
                  <a:schemeClr val="tx2"/>
                </a:solidFill>
              </a:rPr>
            </a:br>
            <a:r>
              <a:rPr lang="it-IT" sz="1600" dirty="0" smtClean="0"/>
              <a:t>I </a:t>
            </a:r>
            <a:r>
              <a:rPr lang="it-IT" sz="1600" dirty="0" err="1" smtClean="0"/>
              <a:t>Mammuth</a:t>
            </a:r>
            <a:r>
              <a:rPr lang="it-IT" sz="1600" dirty="0" smtClean="0"/>
              <a:t> erano provvisti di adattamenti per resistere al freddo impervio che caratterizzava la famosa "Era Glaciale". Un'altra caratteristica dei </a:t>
            </a:r>
            <a:r>
              <a:rPr lang="it-IT" sz="1600" dirty="0" err="1" smtClean="0"/>
              <a:t>Mammuth</a:t>
            </a:r>
            <a:r>
              <a:rPr lang="it-IT" sz="1600" dirty="0" smtClean="0"/>
              <a:t> </a:t>
            </a:r>
            <a:r>
              <a:rPr lang="it-IT" sz="1600" dirty="0" smtClean="0"/>
              <a:t>erano </a:t>
            </a:r>
            <a:r>
              <a:rPr lang="it-IT" sz="1600" dirty="0" smtClean="0"/>
              <a:t>le zanne molto lunghe (anche 5 metri) e assai </a:t>
            </a:r>
            <a:r>
              <a:rPr lang="it-IT" sz="1600" dirty="0" smtClean="0"/>
              <a:t>ritorte </a:t>
            </a:r>
            <a:r>
              <a:rPr lang="it-IT" sz="1600" dirty="0" smtClean="0"/>
              <a:t>che forse servivano come naturale spazzaneve.</a:t>
            </a:r>
            <a:endParaRPr lang="it-IT" sz="1600" b="1" u="sng" dirty="0">
              <a:solidFill>
                <a:schemeClr val="tx2"/>
              </a:solidFill>
            </a:endParaRPr>
          </a:p>
        </p:txBody>
      </p:sp>
      <p:pic>
        <p:nvPicPr>
          <p:cNvPr id="4" name="Segnaposto contenuto 3" descr="20130821160831(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4114800" cy="1714202"/>
          </a:xfrm>
        </p:spPr>
        <p:txBody>
          <a:bodyPr>
            <a:normAutofit fontScale="90000"/>
          </a:bodyPr>
          <a:lstStyle/>
          <a:p>
            <a:pPr algn="just"/>
            <a:r>
              <a:rPr lang="it-IT" sz="1600" b="1" u="sng" dirty="0" smtClean="0">
                <a:solidFill>
                  <a:schemeClr val="tx2"/>
                </a:solidFill>
              </a:rPr>
              <a:t>Ranforinco</a:t>
            </a:r>
            <a:br>
              <a:rPr lang="it-IT" sz="1600" b="1" u="sng" dirty="0" smtClean="0">
                <a:solidFill>
                  <a:schemeClr val="tx2"/>
                </a:solidFill>
              </a:rPr>
            </a:br>
            <a:r>
              <a:rPr lang="it-IT" sz="1600" dirty="0" smtClean="0"/>
              <a:t>Aveva ali lunghe e sottili, mascelle lunghe e strette con denti acuminati. Era dotato di una larga membrana e di un disco piatto al termine della coda che agiva da timone. Viveva nei pressi del mare su cui volava </a:t>
            </a:r>
            <a:r>
              <a:rPr lang="it-IT" sz="1600" dirty="0" smtClean="0"/>
              <a:t>per catturare </a:t>
            </a:r>
            <a:r>
              <a:rPr lang="it-IT" sz="1600" dirty="0" smtClean="0"/>
              <a:t>dei pesci.</a:t>
            </a:r>
            <a:endParaRPr lang="it-IT" sz="1600" b="1" u="sng" dirty="0">
              <a:solidFill>
                <a:schemeClr val="tx2"/>
              </a:solidFill>
            </a:endParaRPr>
          </a:p>
        </p:txBody>
      </p:sp>
      <p:pic>
        <p:nvPicPr>
          <p:cNvPr id="5" name="Immagine 4" descr="20130821161920(1).jpg"/>
          <p:cNvPicPr>
            <a:picLocks noChangeAspect="1"/>
          </p:cNvPicPr>
          <p:nvPr/>
        </p:nvPicPr>
        <p:blipFill>
          <a:blip r:embed="rId2" cstate="print"/>
          <a:stretch>
            <a:fillRect/>
          </a:stretch>
        </p:blipFill>
        <p:spPr>
          <a:xfrm rot="5400000">
            <a:off x="3331862" y="1572794"/>
            <a:ext cx="6656740" cy="374441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Stiracosauro</a:t>
            </a:r>
            <a:r>
              <a:rPr lang="it-IT" sz="1600" b="1" u="sng" dirty="0" smtClean="0">
                <a:solidFill>
                  <a:schemeClr val="tx2"/>
                </a:solidFill>
              </a:rPr>
              <a:t/>
            </a:r>
            <a:br>
              <a:rPr lang="it-IT" sz="1600" b="1" u="sng" dirty="0" smtClean="0">
                <a:solidFill>
                  <a:schemeClr val="tx2"/>
                </a:solidFill>
              </a:rPr>
            </a:br>
            <a:r>
              <a:rPr lang="it-IT" sz="1600" dirty="0" smtClean="0"/>
              <a:t>Era munito di corna, di un corto collare con sei spine proiettate all'indietro sopra il collo </a:t>
            </a:r>
            <a:r>
              <a:rPr lang="it-IT" sz="1600" dirty="0" smtClean="0"/>
              <a:t>e di </a:t>
            </a:r>
            <a:r>
              <a:rPr lang="it-IT" sz="1600" dirty="0" smtClean="0"/>
              <a:t>un grande corno eretto sul muso. Questo apparato lo aiutava probabilmente a difendersi dai predatori.</a:t>
            </a:r>
            <a:endParaRPr lang="it-IT" sz="1600" b="1" u="sng" dirty="0">
              <a:solidFill>
                <a:schemeClr val="tx2"/>
              </a:solidFill>
            </a:endParaRPr>
          </a:p>
        </p:txBody>
      </p:sp>
      <p:pic>
        <p:nvPicPr>
          <p:cNvPr id="4" name="Segnaposto contenuto 3" descr="20130821162134(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4402832" cy="634082"/>
          </a:xfrm>
        </p:spPr>
        <p:txBody>
          <a:bodyPr>
            <a:normAutofit/>
          </a:bodyPr>
          <a:lstStyle/>
          <a:p>
            <a:r>
              <a:rPr lang="it-IT" sz="1600" b="1" u="sng" dirty="0" smtClean="0">
                <a:solidFill>
                  <a:schemeClr val="tx2"/>
                </a:solidFill>
              </a:rPr>
              <a:t>Homo </a:t>
            </a:r>
            <a:r>
              <a:rPr lang="it-IT" sz="1600" b="1" u="sng" dirty="0" err="1" smtClean="0">
                <a:solidFill>
                  <a:schemeClr val="tx2"/>
                </a:solidFill>
              </a:rPr>
              <a:t>erectus</a:t>
            </a:r>
            <a:r>
              <a:rPr lang="it-IT" sz="1600" b="1" u="sng" dirty="0" smtClean="0">
                <a:solidFill>
                  <a:schemeClr val="tx2"/>
                </a:solidFill>
              </a:rPr>
              <a:t> e orso delle caverne</a:t>
            </a:r>
            <a:endParaRPr lang="it-IT" sz="1600" b="1" u="sng" dirty="0">
              <a:solidFill>
                <a:schemeClr val="tx2"/>
              </a:solidFill>
            </a:endParaRPr>
          </a:p>
        </p:txBody>
      </p:sp>
      <p:pic>
        <p:nvPicPr>
          <p:cNvPr id="4" name="Segnaposto contenuto 3" descr="20130821162317(1).jpg"/>
          <p:cNvPicPr>
            <a:picLocks noGrp="1" noChangeAspect="1"/>
          </p:cNvPicPr>
          <p:nvPr>
            <p:ph idx="1"/>
          </p:nvPr>
        </p:nvPicPr>
        <p:blipFill>
          <a:blip r:embed="rId2" cstate="print"/>
          <a:stretch>
            <a:fillRect/>
          </a:stretch>
        </p:blipFill>
        <p:spPr>
          <a:xfrm rot="5400000">
            <a:off x="3431874" y="1544790"/>
            <a:ext cx="6528723" cy="3672407"/>
          </a:xfrm>
        </p:spPr>
      </p:pic>
      <p:pic>
        <p:nvPicPr>
          <p:cNvPr id="5" name="Immagine 4" descr="20130821162518(1).jpg"/>
          <p:cNvPicPr>
            <a:picLocks noChangeAspect="1"/>
          </p:cNvPicPr>
          <p:nvPr/>
        </p:nvPicPr>
        <p:blipFill>
          <a:blip r:embed="rId3" cstate="print"/>
          <a:stretch>
            <a:fillRect/>
          </a:stretch>
        </p:blipFill>
        <p:spPr>
          <a:xfrm rot="16200000">
            <a:off x="-553569" y="2179003"/>
            <a:ext cx="5655487" cy="318121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Dimetrodonte</a:t>
            </a:r>
            <a:r>
              <a:rPr lang="it-IT" sz="1600" b="1" u="sng" dirty="0" smtClean="0">
                <a:solidFill>
                  <a:schemeClr val="tx2"/>
                </a:solidFill>
              </a:rPr>
              <a:t/>
            </a:r>
            <a:br>
              <a:rPr lang="it-IT" sz="1600" b="1" u="sng" dirty="0" smtClean="0">
                <a:solidFill>
                  <a:schemeClr val="tx2"/>
                </a:solidFill>
              </a:rPr>
            </a:br>
            <a:r>
              <a:rPr lang="it-IT" sz="1600" dirty="0" smtClean="0"/>
              <a:t>Il suo nome significa denti di due misure. La dentatura era composta </a:t>
            </a:r>
            <a:r>
              <a:rPr lang="it-IT" sz="1600" dirty="0" smtClean="0"/>
              <a:t>da </a:t>
            </a:r>
            <a:r>
              <a:rPr lang="it-IT" sz="1600" dirty="0" smtClean="0"/>
              <a:t>due diversi formati: incisivi e canini. Ciò lo avvicina di più ai mammiferi piuttosto che ai rettili, che hanno invece denti di un solo tipo. La pinna sul dorso assorbiva il calore del sole e lo trasmetteva al resto del corpo.</a:t>
            </a:r>
            <a:endParaRPr lang="it-IT" sz="1600" b="1" u="sng" dirty="0">
              <a:solidFill>
                <a:schemeClr val="tx2"/>
              </a:solidFill>
            </a:endParaRPr>
          </a:p>
        </p:txBody>
      </p:sp>
      <p:pic>
        <p:nvPicPr>
          <p:cNvPr id="6" name="Segnaposto contenuto 5" descr="20130821161316(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Anatosauro</a:t>
            </a:r>
            <a:r>
              <a:rPr lang="it-IT" sz="1600" b="1" u="sng" dirty="0" smtClean="0">
                <a:solidFill>
                  <a:schemeClr val="tx2"/>
                </a:solidFill>
              </a:rPr>
              <a:t/>
            </a:r>
            <a:br>
              <a:rPr lang="it-IT" sz="1600" b="1" u="sng" dirty="0" smtClean="0">
                <a:solidFill>
                  <a:schemeClr val="tx2"/>
                </a:solidFill>
              </a:rPr>
            </a:br>
            <a:r>
              <a:rPr lang="it-IT" sz="1600" dirty="0" smtClean="0"/>
              <a:t>Il suo nome significa "lucertola </a:t>
            </a:r>
            <a:r>
              <a:rPr lang="it-IT" sz="1600" dirty="0" smtClean="0"/>
              <a:t>anatra”; </a:t>
            </a:r>
            <a:r>
              <a:rPr lang="it-IT" sz="1600" dirty="0" smtClean="0"/>
              <a:t>aveva infatti un becco corneo che ricorda un'anatra. Aveva il cranio basso. Sono stati trovati molti scheletri di cui alcuni mummificati che conservano parti della pelle.</a:t>
            </a:r>
            <a:endParaRPr lang="it-IT" sz="1600" b="1" u="sng" dirty="0">
              <a:solidFill>
                <a:schemeClr val="tx2"/>
              </a:solidFill>
            </a:endParaRPr>
          </a:p>
        </p:txBody>
      </p:sp>
      <p:pic>
        <p:nvPicPr>
          <p:cNvPr id="4" name="Segnaposto contenuto 3" descr="20130821163315(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smtClean="0">
                <a:solidFill>
                  <a:schemeClr val="tx2"/>
                </a:solidFill>
              </a:rPr>
              <a:t>Stegosauro</a:t>
            </a:r>
            <a:br>
              <a:rPr lang="it-IT" sz="1600" b="1" u="sng" dirty="0" smtClean="0">
                <a:solidFill>
                  <a:schemeClr val="tx2"/>
                </a:solidFill>
              </a:rPr>
            </a:br>
            <a:r>
              <a:rPr lang="it-IT" sz="1600" dirty="0" smtClean="0"/>
              <a:t>Dinosauro corazzato, portava sul dorso una sequenza di doppie placche ossee a forma di punta di freccia. All'estremità della coda aveva quattro lunghe spine. Aveva un piccolo cranio allungato e un piccolo cervello.</a:t>
            </a:r>
            <a:endParaRPr lang="it-IT" sz="1600" b="1" u="sng" dirty="0">
              <a:solidFill>
                <a:schemeClr val="tx2"/>
              </a:solidFill>
            </a:endParaRPr>
          </a:p>
        </p:txBody>
      </p:sp>
      <p:pic>
        <p:nvPicPr>
          <p:cNvPr id="4" name="Segnaposto contenuto 3" descr="20130821163910(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smtClean="0">
                <a:solidFill>
                  <a:schemeClr val="tx2"/>
                </a:solidFill>
              </a:rPr>
              <a:t>Triceratopo</a:t>
            </a:r>
            <a:br>
              <a:rPr lang="it-IT" sz="1600" b="1" u="sng" dirty="0" smtClean="0">
                <a:solidFill>
                  <a:schemeClr val="tx2"/>
                </a:solidFill>
              </a:rPr>
            </a:br>
            <a:r>
              <a:rPr lang="it-IT" sz="1600" dirty="0" smtClean="0"/>
              <a:t>È Il </a:t>
            </a:r>
            <a:r>
              <a:rPr lang="it-IT" sz="1600" dirty="0" err="1" smtClean="0"/>
              <a:t>ceratopside</a:t>
            </a:r>
            <a:r>
              <a:rPr lang="it-IT" sz="1600" dirty="0" smtClean="0"/>
              <a:t> più conosciuto; aveva tre corna: uno sul naso e due lunghi sopra gli occhi. La gorgiera ossea era corta e con </a:t>
            </a:r>
            <a:r>
              <a:rPr lang="it-IT" sz="1600" dirty="0" smtClean="0"/>
              <a:t>protuberanze. Era </a:t>
            </a:r>
            <a:r>
              <a:rPr lang="it-IT" sz="1600" dirty="0" smtClean="0"/>
              <a:t>il più pesante e grande della famiglia.</a:t>
            </a:r>
            <a:endParaRPr lang="it-IT" sz="1600" b="1" u="sng" dirty="0">
              <a:solidFill>
                <a:schemeClr val="tx2"/>
              </a:solidFill>
            </a:endParaRPr>
          </a:p>
        </p:txBody>
      </p:sp>
      <p:pic>
        <p:nvPicPr>
          <p:cNvPr id="4" name="Segnaposto contenuto 3" descr="20130821164059(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Scolosauro</a:t>
            </a:r>
            <a:r>
              <a:rPr lang="it-IT" sz="1600" b="1" u="sng" dirty="0" smtClean="0">
                <a:solidFill>
                  <a:schemeClr val="tx2"/>
                </a:solidFill>
              </a:rPr>
              <a:t/>
            </a:r>
            <a:br>
              <a:rPr lang="it-IT" sz="1600" b="1" u="sng" dirty="0" smtClean="0">
                <a:solidFill>
                  <a:schemeClr val="tx2"/>
                </a:solidFill>
              </a:rPr>
            </a:br>
            <a:r>
              <a:rPr lang="it-IT" sz="1600" dirty="0" smtClean="0"/>
              <a:t>Aveva il corpo ricoperto da una corazza costituita da placche ossee disposte a fasce e associate a grossi aculei anch'essi ossei. Viveva nelle steppe e nelle savane, lungo le rive dei laghi, fiumi e paludi dove cercava erbe e sostanze vegetali carnose.</a:t>
            </a:r>
            <a:endParaRPr lang="it-IT" sz="1600" b="1" u="sng" dirty="0">
              <a:solidFill>
                <a:schemeClr val="tx2"/>
              </a:solidFill>
            </a:endParaRPr>
          </a:p>
        </p:txBody>
      </p:sp>
      <p:pic>
        <p:nvPicPr>
          <p:cNvPr id="4" name="Segnaposto contenuto 3" descr="20130821164229(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sz="1600" b="1" u="sng" dirty="0" err="1" smtClean="0">
                <a:solidFill>
                  <a:schemeClr val="tx2"/>
                </a:solidFill>
              </a:rPr>
              <a:t>Archelon</a:t>
            </a:r>
            <a:r>
              <a:rPr lang="it-IT" sz="1600" b="1" u="sng" dirty="0" smtClean="0">
                <a:solidFill>
                  <a:schemeClr val="tx2"/>
                </a:solidFill>
              </a:rPr>
              <a:t/>
            </a:r>
            <a:br>
              <a:rPr lang="it-IT" sz="1600" b="1" u="sng" dirty="0" smtClean="0">
                <a:solidFill>
                  <a:schemeClr val="tx2"/>
                </a:solidFill>
              </a:rPr>
            </a:br>
            <a:r>
              <a:rPr lang="it-IT" sz="1600" dirty="0" smtClean="0"/>
              <a:t>Il suo nome significa “ vecchia tartaruga</a:t>
            </a:r>
            <a:r>
              <a:rPr lang="it-IT" sz="1600" dirty="0" smtClean="0"/>
              <a:t>”; </a:t>
            </a:r>
            <a:r>
              <a:rPr lang="it-IT" sz="1600" dirty="0" smtClean="0"/>
              <a:t>è una specie di tartaruga marina estinta, la più grande mai esistita. Il più grande scheletro finora ritrovato </a:t>
            </a:r>
            <a:r>
              <a:rPr lang="it-IT" sz="1600" dirty="0" smtClean="0"/>
              <a:t>é </a:t>
            </a:r>
            <a:r>
              <a:rPr lang="it-IT" sz="1600" dirty="0" smtClean="0"/>
              <a:t>lungo 4 metri e largo </a:t>
            </a:r>
            <a:r>
              <a:rPr lang="it-IT" sz="1600" dirty="0" smtClean="0"/>
              <a:t>5 metri. L’ </a:t>
            </a:r>
            <a:r>
              <a:rPr lang="it-IT" sz="1600" dirty="0" err="1" smtClean="0"/>
              <a:t>Archelon</a:t>
            </a:r>
            <a:r>
              <a:rPr lang="it-IT" sz="1600" dirty="0" smtClean="0"/>
              <a:t> </a:t>
            </a:r>
            <a:r>
              <a:rPr lang="it-IT" sz="1600" dirty="0" smtClean="0"/>
              <a:t>è però ben diversa dalle attuali tartarughe marine: non potevano ritirarsi nel guscio e per difendersi usavano gli artigli posti alle estremità delle pinne.</a:t>
            </a:r>
            <a:endParaRPr lang="it-IT" sz="1600" b="1" u="sng" dirty="0">
              <a:solidFill>
                <a:schemeClr val="tx2"/>
              </a:solidFill>
            </a:endParaRPr>
          </a:p>
        </p:txBody>
      </p:sp>
      <p:pic>
        <p:nvPicPr>
          <p:cNvPr id="4" name="Segnaposto contenuto 3" descr="20130821164543(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sz="1600" b="1" u="sng" dirty="0" err="1" smtClean="0">
                <a:solidFill>
                  <a:schemeClr val="tx2"/>
                </a:solidFill>
              </a:rPr>
              <a:t>Elasmosauro</a:t>
            </a:r>
            <a:r>
              <a:rPr lang="it-IT" sz="1600" b="1" u="sng" dirty="0" smtClean="0">
                <a:solidFill>
                  <a:schemeClr val="tx2"/>
                </a:solidFill>
              </a:rPr>
              <a:t/>
            </a:r>
            <a:br>
              <a:rPr lang="it-IT" sz="1600" b="1" u="sng" dirty="0" smtClean="0">
                <a:solidFill>
                  <a:schemeClr val="tx2"/>
                </a:solidFill>
              </a:rPr>
            </a:br>
            <a:r>
              <a:rPr lang="it-IT" sz="1600" dirty="0" smtClean="0"/>
              <a:t>Questo grande rettile marino (il suo nome significa "rettile serpente") era il più grosso tra i </a:t>
            </a:r>
            <a:r>
              <a:rPr lang="it-IT" sz="1600" dirty="0" smtClean="0"/>
              <a:t>plesiosauri </a:t>
            </a:r>
            <a:r>
              <a:rPr lang="it-IT" sz="1600" dirty="0" smtClean="0"/>
              <a:t>e dominava i mari con il suo lunghissimo </a:t>
            </a:r>
            <a:r>
              <a:rPr lang="it-IT" sz="1600" dirty="0" smtClean="0"/>
              <a:t>collo </a:t>
            </a:r>
            <a:r>
              <a:rPr lang="it-IT" sz="1600" dirty="0" smtClean="0"/>
              <a:t>capace di afferrare le sue prede </a:t>
            </a:r>
            <a:r>
              <a:rPr lang="it-IT" sz="1600" dirty="0" smtClean="0"/>
              <a:t>in </a:t>
            </a:r>
            <a:r>
              <a:rPr lang="it-IT" sz="1600" dirty="0" smtClean="0"/>
              <a:t>profondità </a:t>
            </a:r>
            <a:r>
              <a:rPr lang="it-IT" sz="1600" dirty="0" smtClean="0"/>
              <a:t>ma </a:t>
            </a:r>
            <a:r>
              <a:rPr lang="it-IT" sz="1600" dirty="0" smtClean="0"/>
              <a:t>anche piccoli uccelli. Avanzava come una odierna tartaruga </a:t>
            </a:r>
            <a:r>
              <a:rPr lang="it-IT" sz="1600" dirty="0" smtClean="0"/>
              <a:t>marina </a:t>
            </a:r>
            <a:r>
              <a:rPr lang="it-IT" sz="1600" dirty="0" smtClean="0"/>
              <a:t>muovendo lentamente le pinne e trascinando nell'acqua il corpo robusto e massiccio.</a:t>
            </a:r>
            <a:endParaRPr lang="it-IT" sz="1600" b="1" u="sng" dirty="0">
              <a:solidFill>
                <a:schemeClr val="tx2"/>
              </a:solidFill>
            </a:endParaRPr>
          </a:p>
        </p:txBody>
      </p:sp>
      <p:pic>
        <p:nvPicPr>
          <p:cNvPr id="4" name="Segnaposto contenuto 3" descr="20130821165006(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Psittacosauri</a:t>
            </a:r>
            <a:r>
              <a:rPr lang="it-IT" sz="1600" b="1" u="sng" dirty="0" smtClean="0">
                <a:solidFill>
                  <a:schemeClr val="tx2"/>
                </a:solidFill>
              </a:rPr>
              <a:t/>
            </a:r>
            <a:br>
              <a:rPr lang="it-IT" sz="1600" b="1" u="sng" dirty="0" smtClean="0">
                <a:solidFill>
                  <a:schemeClr val="tx2"/>
                </a:solidFill>
              </a:rPr>
            </a:br>
            <a:r>
              <a:rPr lang="it-IT" sz="1600" dirty="0" smtClean="0"/>
              <a:t>Erbivoro semibipede, con gli arti posteriori più lunghi degli anteriori, dal cranio simile ai primi dinosauri cornuti. Aveva la testa </a:t>
            </a:r>
            <a:r>
              <a:rPr lang="it-IT" sz="1600" dirty="0" smtClean="0"/>
              <a:t>tozza e </a:t>
            </a:r>
            <a:r>
              <a:rPr lang="it-IT" sz="1600" dirty="0" smtClean="0"/>
              <a:t>il muso corto e massiccio; il nome significa "lucertola pappagallo" per il becco corneo e ricurvo.</a:t>
            </a:r>
            <a:endParaRPr lang="it-IT" sz="1600" b="1" u="sng" dirty="0">
              <a:solidFill>
                <a:schemeClr val="tx2"/>
              </a:solidFill>
            </a:endParaRPr>
          </a:p>
        </p:txBody>
      </p:sp>
      <p:pic>
        <p:nvPicPr>
          <p:cNvPr id="4" name="Segnaposto contenuto 3" descr="20130821165058(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4546848" cy="1786210"/>
          </a:xfrm>
        </p:spPr>
        <p:txBody>
          <a:bodyPr>
            <a:normAutofit fontScale="90000"/>
          </a:bodyPr>
          <a:lstStyle/>
          <a:p>
            <a:pPr algn="just"/>
            <a:r>
              <a:rPr lang="it-IT" sz="1600" b="1" u="sng" dirty="0" smtClean="0">
                <a:solidFill>
                  <a:schemeClr val="tx2"/>
                </a:solidFill>
              </a:rPr>
              <a:t>Branchiosauro</a:t>
            </a:r>
            <a:br>
              <a:rPr lang="it-IT" sz="1600" b="1" u="sng" dirty="0" smtClean="0">
                <a:solidFill>
                  <a:schemeClr val="tx2"/>
                </a:solidFill>
              </a:rPr>
            </a:br>
            <a:r>
              <a:rPr lang="it-IT" sz="1600" dirty="0" smtClean="0"/>
              <a:t>Poiché gli arti anteriori erano più lunghi dei </a:t>
            </a:r>
            <a:r>
              <a:rPr lang="it-IT" sz="1600" dirty="0" smtClean="0"/>
              <a:t>posteriori (il </a:t>
            </a:r>
            <a:r>
              <a:rPr lang="it-IT" sz="1600" dirty="0" smtClean="0"/>
              <a:t>suo nome significa infatti "dinosauro dalle braccia </a:t>
            </a:r>
            <a:r>
              <a:rPr lang="it-IT" sz="1600" dirty="0" smtClean="0"/>
              <a:t>lunghe”) </a:t>
            </a:r>
            <a:r>
              <a:rPr lang="it-IT" sz="1600" dirty="0" smtClean="0"/>
              <a:t>era il sauropode più alto: poteva arrivare fino a 12 metri. Era anche uno tra i più potenti "colli lunghi". </a:t>
            </a:r>
            <a:r>
              <a:rPr lang="it-IT" sz="1600" dirty="0" smtClean="0"/>
              <a:t>E’ l’unico che al parco preistorico si può toccare ed è il dinosauro </a:t>
            </a:r>
            <a:r>
              <a:rPr lang="it-IT" sz="1600" dirty="0" smtClean="0"/>
              <a:t>più grande attualmente ricostruito in Europa.</a:t>
            </a:r>
            <a:endParaRPr lang="it-IT" sz="1600" b="1" u="sng" dirty="0">
              <a:solidFill>
                <a:schemeClr val="tx2"/>
              </a:solidFill>
            </a:endParaRPr>
          </a:p>
        </p:txBody>
      </p:sp>
      <p:pic>
        <p:nvPicPr>
          <p:cNvPr id="4" name="Segnaposto contenuto 3" descr="20130821165236(1).jpg"/>
          <p:cNvPicPr>
            <a:picLocks noGrp="1" noChangeAspect="1"/>
          </p:cNvPicPr>
          <p:nvPr>
            <p:ph idx="1"/>
          </p:nvPr>
        </p:nvPicPr>
        <p:blipFill>
          <a:blip r:embed="rId2" cstate="print"/>
          <a:stretch>
            <a:fillRect/>
          </a:stretch>
        </p:blipFill>
        <p:spPr>
          <a:xfrm rot="5400000">
            <a:off x="3951981" y="1600747"/>
            <a:ext cx="6455347" cy="3631133"/>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1600" b="1" u="sng" dirty="0" err="1" smtClean="0">
                <a:solidFill>
                  <a:schemeClr val="tx2"/>
                </a:solidFill>
              </a:rPr>
              <a:t>Oviraptor</a:t>
            </a:r>
            <a:r>
              <a:rPr lang="it-IT" sz="1600" b="1" u="sng" dirty="0" smtClean="0">
                <a:solidFill>
                  <a:schemeClr val="tx2"/>
                </a:solidFill>
              </a:rPr>
              <a:t/>
            </a:r>
            <a:br>
              <a:rPr lang="it-IT" sz="1600" b="1" u="sng" dirty="0" smtClean="0">
                <a:solidFill>
                  <a:schemeClr val="tx2"/>
                </a:solidFill>
              </a:rPr>
            </a:br>
            <a:r>
              <a:rPr lang="it-IT" sz="1600" dirty="0" err="1" smtClean="0"/>
              <a:t>Celurosauro</a:t>
            </a:r>
            <a:r>
              <a:rPr lang="it-IT" sz="1600" dirty="0" smtClean="0"/>
              <a:t> di piccole dimensioni. Il nome significa "ladro di </a:t>
            </a:r>
            <a:r>
              <a:rPr lang="it-IT" sz="1600" dirty="0" smtClean="0"/>
              <a:t>uova“. </a:t>
            </a:r>
            <a:r>
              <a:rPr lang="it-IT" sz="1600" dirty="0" smtClean="0"/>
              <a:t>Era provvisto di una testa con un possente becco e, sopra il muso, una cresta. Aveva forti mani a tre dita con artigli.</a:t>
            </a:r>
            <a:endParaRPr lang="it-IT" sz="1600" b="1" u="sng" dirty="0">
              <a:solidFill>
                <a:schemeClr val="tx2"/>
              </a:solidFill>
            </a:endParaRPr>
          </a:p>
        </p:txBody>
      </p:sp>
      <p:pic>
        <p:nvPicPr>
          <p:cNvPr id="4" name="Segnaposto contenuto 3" descr="20130821170020(1).jpg"/>
          <p:cNvPicPr>
            <a:picLocks noGrp="1" noChangeAspect="1"/>
          </p:cNvPicPr>
          <p:nvPr>
            <p:ph idx="1"/>
          </p:nvPr>
        </p:nvPicPr>
        <p:blipFill>
          <a:blip r:embed="rId2" cstate="print"/>
          <a:stretch>
            <a:fillRect/>
          </a:stretch>
        </p:blipFill>
        <p:spPr>
          <a:xfrm>
            <a:off x="548922" y="1600200"/>
            <a:ext cx="8046156" cy="4525963"/>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TotalTime>
  <Words>143</Words>
  <Application>Microsoft Office PowerPoint</Application>
  <PresentationFormat>Presentazione su schermo (4:3)</PresentationFormat>
  <Paragraphs>26</Paragraphs>
  <Slides>24</Slides>
  <Notes>1</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Tema di Office</vt:lpstr>
      <vt:lpstr>Il parco preistorico di Peccioli (PI) nasce da un’idea del Sig. Guido Ghidoni che circa 35 anni fa, a seguito del ritrovamento di fossili all’interno delle sue proprietà, decise di ricostruire a grandezza naturale oltre 20 specie di dinosauri in un percorso didattico molto affascinante in cui si possono reperire informazioni  dettagliate sulle caratteristiche di ciascun esemplare.</vt:lpstr>
      <vt:lpstr>Diapositiva 2</vt:lpstr>
      <vt:lpstr>Compsognato Compsognathus era un dinosauro di minuscole dimensioni, dal collo lungo e dalle membra sottili, che si cibava di piccoli animali che catturava lungo il litorale della laguna in cui viveva. Dotato di grandi occhi è considerato l’antenato degli uccelli. </vt:lpstr>
      <vt:lpstr>Velociraptor Dinosauro carnivoro di media taglia e veloce nella corsa, era caratterizzato da mascella con denti ricurvi e taglienti e da artigli alle estremità di ciascun dito degli arti anteriori e posteriori. I primi ritrovamenti furono opera di una spedizione americana in Mongolia.  </vt:lpstr>
      <vt:lpstr>Diapositiva 5</vt:lpstr>
      <vt:lpstr>Pachicephalosauro Dinosauro bipede, erbivoro, lungo circa 5 metri. La sua principale caratteristica era il tessuto osseo sporgente sulla sommità del cranio che utilizzava per combattere a testate gli avversari con lo scopo di ottenere il comando del gruppo o per cacciare. Viveva sulle montagne del nord America dove deponeva le uova lasciando che il sole le schiudesse. </vt:lpstr>
      <vt:lpstr>Brontosauro Più conosciuto con il nome di Brontosauro, l'Apatosauro aveva la testa allungata molto piccola rispetto al resto del corpo che invece aveva dimensioni enormi. Collo e coda erano lunghissime mentre il cervello aveva le dimensioni di una mela. Si nutriva di fogliame che strappava dagli alberi con i denti affusolati. </vt:lpstr>
      <vt:lpstr>Iguanodonte È il secondo dinosauro di cui si siano rinvenuti fossili. Si nutriva brucando felci lungo i fiumi e si muoveva in gruppi su due zampe o forse su quattro. Ciò è rivelato dalla presenza di piccoli zoccoli su tre dita delle zampe anteriori. Il muso terminava con un becco osseo.</vt:lpstr>
      <vt:lpstr>È il dinosauro più conosciuto. Aveva una testa massiccia lunga 1,5 m, mascelle provviste di denti a coltello lunghi 18 centimetri, arti anteriori inconsistenti. Non presentava un peso eccessivo a causa delle ossa cave e del cranio con finestrature.</vt:lpstr>
      <vt:lpstr>Tarbosauro Aveva un corpo meno pesante del Tirannosauro nonostante avesse il cranio più lungo. Le mascelle presentavano possenti muscoli che avevano l'attacco presso il dorso. Presentava le zampe anteriori molto corte e le zampe posteriori simili a quelle degli uccelli.</vt:lpstr>
      <vt:lpstr>Mammuth I Mammuth erano provvisti di adattamenti per resistere al freddo impervio che caratterizzava la famosa "Era Glaciale". Un'altra caratteristica dei Mammuth erano le zanne molto lunghe (anche 5 metri) e assai ritorte che forse servivano come naturale spazzaneve.</vt:lpstr>
      <vt:lpstr>Ranforinco Aveva ali lunghe e sottili, mascelle lunghe e strette con denti acuminati. Era dotato di una larga membrana e di un disco piatto al termine della coda che agiva da timone. Viveva nei pressi del mare su cui volava per catturare dei pesci.</vt:lpstr>
      <vt:lpstr>Stiracosauro Era munito di corna, di un corto collare con sei spine proiettate all'indietro sopra il collo e di un grande corno eretto sul muso. Questo apparato lo aiutava probabilmente a difendersi dai predatori.</vt:lpstr>
      <vt:lpstr>Homo erectus e orso delle caverne</vt:lpstr>
      <vt:lpstr>Dimetrodonte Il suo nome significa denti di due misure. La dentatura era composta da due diversi formati: incisivi e canini. Ciò lo avvicina di più ai mammiferi piuttosto che ai rettili, che hanno invece denti di un solo tipo. La pinna sul dorso assorbiva il calore del sole e lo trasmetteva al resto del corpo.</vt:lpstr>
      <vt:lpstr>Anatosauro Il suo nome significa "lucertola anatra”; aveva infatti un becco corneo che ricorda un'anatra. Aveva il cranio basso. Sono stati trovati molti scheletri di cui alcuni mummificati che conservano parti della pelle.</vt:lpstr>
      <vt:lpstr>Stegosauro Dinosauro corazzato, portava sul dorso una sequenza di doppie placche ossee a forma di punta di freccia. All'estremità della coda aveva quattro lunghe spine. Aveva un piccolo cranio allungato e un piccolo cervello.</vt:lpstr>
      <vt:lpstr>Triceratopo È Il ceratopside più conosciuto; aveva tre corna: uno sul naso e due lunghi sopra gli occhi. La gorgiera ossea era corta e con protuberanze. Era il più pesante e grande della famiglia.</vt:lpstr>
      <vt:lpstr>Scolosauro Aveva il corpo ricoperto da una corazza costituita da placche ossee disposte a fasce e associate a grossi aculei anch'essi ossei. Viveva nelle steppe e nelle savane, lungo le rive dei laghi, fiumi e paludi dove cercava erbe e sostanze vegetali carnose.</vt:lpstr>
      <vt:lpstr>Archelon Il suo nome significa “ vecchia tartaruga”; è una specie di tartaruga marina estinta, la più grande mai esistita. Il più grande scheletro finora ritrovato é lungo 4 metri e largo 5 metri. L’ Archelon è però ben diversa dalle attuali tartarughe marine: non potevano ritirarsi nel guscio e per difendersi usavano gli artigli posti alle estremità delle pinne.</vt:lpstr>
      <vt:lpstr>Elasmosauro Questo grande rettile marino (il suo nome significa "rettile serpente") era il più grosso tra i plesiosauri e dominava i mari con il suo lunghissimo collo capace di afferrare le sue prede in profondità ma anche piccoli uccelli. Avanzava come una odierna tartaruga marina muovendo lentamente le pinne e trascinando nell'acqua il corpo robusto e massiccio.</vt:lpstr>
      <vt:lpstr>Psittacosauri Erbivoro semibipede, con gli arti posteriori più lunghi degli anteriori, dal cranio simile ai primi dinosauri cornuti. Aveva la testa tozza e il muso corto e massiccio; il nome significa "lucertola pappagallo" per il becco corneo e ricurvo.</vt:lpstr>
      <vt:lpstr>Branchiosauro Poiché gli arti anteriori erano più lunghi dei posteriori (il suo nome significa infatti "dinosauro dalle braccia lunghe”) era il sauropode più alto: poteva arrivare fino a 12 metri. Era anche uno tra i più potenti "colli lunghi". E’ l’unico che al parco preistorico si può toccare ed è il dinosauro più grande attualmente ricostruito in Europa.</vt:lpstr>
      <vt:lpstr>Oviraptor Celurosauro di piccole dimensioni. Il nome significa "ladro di uova“. Era provvisto di una testa con un possente becco e, sopra il muso, una cresta. Aveva forti mani a tre dita con artigli.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PARCO PREISTORICO PECCIOLI (PI)</dc:title>
  <dc:creator>User</dc:creator>
  <cp:lastModifiedBy>User</cp:lastModifiedBy>
  <cp:revision>59</cp:revision>
  <dcterms:created xsi:type="dcterms:W3CDTF">2013-08-25T08:09:12Z</dcterms:created>
  <dcterms:modified xsi:type="dcterms:W3CDTF">2013-08-25T19:06:47Z</dcterms:modified>
</cp:coreProperties>
</file>